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9"/>
  </p:notesMasterIdLst>
  <p:handoutMasterIdLst>
    <p:handoutMasterId r:id="rId20"/>
  </p:handoutMasterIdLst>
  <p:sldIdLst>
    <p:sldId id="256" r:id="rId2"/>
    <p:sldId id="257" r:id="rId3"/>
    <p:sldId id="258" r:id="rId4"/>
    <p:sldId id="260" r:id="rId5"/>
    <p:sldId id="261" r:id="rId6"/>
    <p:sldId id="262" r:id="rId7"/>
    <p:sldId id="263" r:id="rId8"/>
    <p:sldId id="267" r:id="rId9"/>
    <p:sldId id="264" r:id="rId10"/>
    <p:sldId id="265" r:id="rId11"/>
    <p:sldId id="266" r:id="rId12"/>
    <p:sldId id="268" r:id="rId13"/>
    <p:sldId id="273" r:id="rId14"/>
    <p:sldId id="269" r:id="rId15"/>
    <p:sldId id="270" r:id="rId16"/>
    <p:sldId id="275"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Ela\Desktop\Book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USER\Desktop\who_are_the_poor%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Ela\Desktop\Book1.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Ela\Desktop\Book1.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Ela\Desktop\Book1.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1" Type="http://schemas.openxmlformats.org/officeDocument/2006/relationships/oleObject" Target="file:///C:\Users\Oguz\Desktop\butce_anketi\income_dis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Oguz\Desktop\butce_anketi\income_dis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Oguz\Desktop\butce_anketi\income_dis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Oguz\Desktop\butce_anketi\who_are_the_po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style val="3"/>
  <c:chart>
    <c:autoTitleDeleted val="1"/>
    <c:plotArea>
      <c:layout/>
      <c:pieChart>
        <c:varyColors val="1"/>
        <c:ser>
          <c:idx val="0"/>
          <c:order val="0"/>
          <c:dPt>
            <c:idx val="0"/>
            <c:spPr>
              <a:solidFill>
                <a:schemeClr val="accent1">
                  <a:lumMod val="60000"/>
                  <a:lumOff val="40000"/>
                </a:schemeClr>
              </a:solidFill>
            </c:spPr>
          </c:dPt>
          <c:dPt>
            <c:idx val="1"/>
            <c:spPr>
              <a:solidFill>
                <a:schemeClr val="accent1"/>
              </a:solidFill>
            </c:spPr>
          </c:dPt>
          <c:dLbls>
            <c:delete val="1"/>
          </c:dLbls>
          <c:cat>
            <c:strRef>
              <c:f>Sheet1!$H$3:$H$4</c:f>
              <c:strCache>
                <c:ptCount val="2"/>
                <c:pt idx="0">
                  <c:v>KENT</c:v>
                </c:pt>
                <c:pt idx="1">
                  <c:v>KIR</c:v>
                </c:pt>
              </c:strCache>
            </c:strRef>
          </c:cat>
          <c:val>
            <c:numRef>
              <c:f>Sheet1!$I$3:$I$4</c:f>
              <c:numCache>
                <c:formatCode>General</c:formatCode>
                <c:ptCount val="2"/>
                <c:pt idx="0">
                  <c:v>45</c:v>
                </c:pt>
                <c:pt idx="1">
                  <c:v>55</c:v>
                </c:pt>
              </c:numCache>
            </c:numRef>
          </c:val>
        </c:ser>
        <c:dLbls>
          <c:showCatName val="1"/>
          <c:showPercent val="1"/>
        </c:dLbls>
        <c:firstSliceAng val="0"/>
      </c:pieChart>
    </c:plotArea>
    <c:plotVisOnly val="1"/>
    <c:dispBlanksAs val="zero"/>
  </c:chart>
  <c:txPr>
    <a:bodyPr/>
    <a:lstStyle/>
    <a:p>
      <a:pPr>
        <a:defRPr sz="1800"/>
      </a:pPr>
      <a:endParaRPr lang="tr-T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barChart>
        <c:barDir val="col"/>
        <c:grouping val="clustered"/>
        <c:ser>
          <c:idx val="0"/>
          <c:order val="0"/>
          <c:tx>
            <c:strRef>
              <c:f>Genel!$L$3</c:f>
              <c:strCache>
                <c:ptCount val="1"/>
                <c:pt idx="0">
                  <c:v>Yoksulluk oranı %50</c:v>
                </c:pt>
              </c:strCache>
            </c:strRef>
          </c:tx>
          <c:cat>
            <c:strRef>
              <c:f>Genel!$K$4:$K$17</c:f>
              <c:strCache>
                <c:ptCount val="14"/>
                <c:pt idx="0">
                  <c:v>0-5 yaş</c:v>
                </c:pt>
                <c:pt idx="1">
                  <c:v>6-14  yaş</c:v>
                </c:pt>
                <c:pt idx="2">
                  <c:v>15-19 yaş</c:v>
                </c:pt>
                <c:pt idx="3">
                  <c:v>20-24 yaş</c:v>
                </c:pt>
                <c:pt idx="4">
                  <c:v>25-29 yaş</c:v>
                </c:pt>
                <c:pt idx="5">
                  <c:v>30-34 yaş</c:v>
                </c:pt>
                <c:pt idx="6">
                  <c:v>35-39 yaş</c:v>
                </c:pt>
                <c:pt idx="7">
                  <c:v>40-44 yaş</c:v>
                </c:pt>
                <c:pt idx="8">
                  <c:v>45-49 yaş</c:v>
                </c:pt>
                <c:pt idx="9">
                  <c:v>50-54 yaş</c:v>
                </c:pt>
                <c:pt idx="10">
                  <c:v>55-59 yaş</c:v>
                </c:pt>
                <c:pt idx="11">
                  <c:v>60-64 yaş</c:v>
                </c:pt>
                <c:pt idx="12">
                  <c:v>65+ yaş</c:v>
                </c:pt>
                <c:pt idx="13">
                  <c:v>Ortalama</c:v>
                </c:pt>
              </c:strCache>
            </c:strRef>
          </c:cat>
          <c:val>
            <c:numRef>
              <c:f>Genel!$L$4:$L$17</c:f>
              <c:numCache>
                <c:formatCode>0.00</c:formatCode>
                <c:ptCount val="14"/>
                <c:pt idx="0">
                  <c:v>25.940902021772889</c:v>
                </c:pt>
                <c:pt idx="1">
                  <c:v>27.856420626895854</c:v>
                </c:pt>
                <c:pt idx="2">
                  <c:v>22.609561752988135</c:v>
                </c:pt>
                <c:pt idx="3">
                  <c:v>15.463041631266073</c:v>
                </c:pt>
                <c:pt idx="4">
                  <c:v>13.462267728479334</c:v>
                </c:pt>
                <c:pt idx="5">
                  <c:v>15.128100854005694</c:v>
                </c:pt>
                <c:pt idx="6">
                  <c:v>16.920672137553453</c:v>
                </c:pt>
                <c:pt idx="7">
                  <c:v>14.736387208297321</c:v>
                </c:pt>
                <c:pt idx="8">
                  <c:v>11.035422343324274</c:v>
                </c:pt>
                <c:pt idx="9">
                  <c:v>11.056910569105726</c:v>
                </c:pt>
                <c:pt idx="10">
                  <c:v>9.6385542168674707</c:v>
                </c:pt>
                <c:pt idx="11">
                  <c:v>10.922787193973654</c:v>
                </c:pt>
                <c:pt idx="12">
                  <c:v>14.060446780551906</c:v>
                </c:pt>
                <c:pt idx="13" formatCode="0.0">
                  <c:v>18.184276143839927</c:v>
                </c:pt>
              </c:numCache>
            </c:numRef>
          </c:val>
        </c:ser>
        <c:axId val="70564096"/>
        <c:axId val="70569984"/>
      </c:barChart>
      <c:catAx>
        <c:axId val="70564096"/>
        <c:scaling>
          <c:orientation val="minMax"/>
        </c:scaling>
        <c:axPos val="b"/>
        <c:tickLblPos val="nextTo"/>
        <c:txPr>
          <a:bodyPr rot="-5400000" vert="horz"/>
          <a:lstStyle/>
          <a:p>
            <a:pPr>
              <a:defRPr sz="1000"/>
            </a:pPr>
            <a:endParaRPr lang="tr-TR"/>
          </a:p>
        </c:txPr>
        <c:crossAx val="70569984"/>
        <c:crosses val="autoZero"/>
        <c:auto val="1"/>
        <c:lblAlgn val="ctr"/>
        <c:lblOffset val="100"/>
      </c:catAx>
      <c:valAx>
        <c:axId val="70569984"/>
        <c:scaling>
          <c:orientation val="minMax"/>
        </c:scaling>
        <c:axPos val="l"/>
        <c:majorGridlines/>
        <c:numFmt formatCode="#,##0" sourceLinked="0"/>
        <c:tickLblPos val="nextTo"/>
        <c:txPr>
          <a:bodyPr/>
          <a:lstStyle/>
          <a:p>
            <a:pPr>
              <a:defRPr sz="1200"/>
            </a:pPr>
            <a:endParaRPr lang="tr-TR"/>
          </a:p>
        </c:txPr>
        <c:crossAx val="70564096"/>
        <c:crosses val="autoZero"/>
        <c:crossBetween val="between"/>
      </c:valAx>
    </c:plotArea>
    <c:plotVisOnly val="1"/>
    <c:dispBlanksAs val="gap"/>
  </c:chart>
  <c:txPr>
    <a:bodyPr/>
    <a:lstStyle/>
    <a:p>
      <a:pPr>
        <a:defRPr sz="1800"/>
      </a:pPr>
      <a:endParaRPr lang="tr-T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tr-TR"/>
  <c:style val="3"/>
  <c:chart>
    <c:autoTitleDeleted val="1"/>
    <c:plotArea>
      <c:layout/>
      <c:pieChart>
        <c:varyColors val="1"/>
        <c:ser>
          <c:idx val="0"/>
          <c:order val="0"/>
          <c:spPr>
            <a:solidFill>
              <a:schemeClr val="accent1">
                <a:lumMod val="60000"/>
                <a:lumOff val="40000"/>
              </a:schemeClr>
            </a:solidFill>
          </c:spPr>
          <c:dPt>
            <c:idx val="0"/>
            <c:spPr>
              <a:solidFill>
                <a:schemeClr val="accent1"/>
              </a:solidFill>
            </c:spPr>
          </c:dPt>
          <c:dLbls>
            <c:delete val="1"/>
          </c:dLbls>
          <c:cat>
            <c:strRef>
              <c:f>Sheet1!$B$3:$B$4</c:f>
              <c:strCache>
                <c:ptCount val="2"/>
                <c:pt idx="0">
                  <c:v>KIR</c:v>
                </c:pt>
                <c:pt idx="1">
                  <c:v>KENT</c:v>
                </c:pt>
              </c:strCache>
            </c:strRef>
          </c:cat>
          <c:val>
            <c:numRef>
              <c:f>Sheet1!$C$3:$C$4</c:f>
              <c:numCache>
                <c:formatCode>General</c:formatCode>
                <c:ptCount val="2"/>
                <c:pt idx="0">
                  <c:v>32</c:v>
                </c:pt>
                <c:pt idx="1">
                  <c:v>68</c:v>
                </c:pt>
              </c:numCache>
            </c:numRef>
          </c:val>
        </c:ser>
        <c:dLbls>
          <c:showCatName val="1"/>
          <c:showPercent val="1"/>
        </c:dLbls>
        <c:firstSliceAng val="0"/>
      </c:pieChart>
    </c:plotArea>
    <c:plotVisOnly val="1"/>
    <c:dispBlanksAs val="zero"/>
  </c:chart>
  <c:txPr>
    <a:bodyPr/>
    <a:lstStyle/>
    <a:p>
      <a:pPr>
        <a:defRPr sz="1800"/>
      </a:pPr>
      <a:endParaRPr lang="tr-T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tr-TR"/>
  <c:style val="8"/>
  <c:clrMapOvr bg1="lt1" tx1="dk1" bg2="lt2" tx2="dk2" accent1="accent1" accent2="accent2" accent3="accent3" accent4="accent4" accent5="accent5" accent6="accent6" hlink="hlink" folHlink="folHlink"/>
  <c:chart>
    <c:autoTitleDeleted val="1"/>
    <c:plotArea>
      <c:layout/>
      <c:pieChart>
        <c:varyColors val="1"/>
        <c:ser>
          <c:idx val="0"/>
          <c:order val="0"/>
          <c:spPr>
            <a:solidFill>
              <a:srgbClr val="FE8637">
                <a:lumMod val="60000"/>
                <a:lumOff val="40000"/>
              </a:srgbClr>
            </a:solidFill>
          </c:spPr>
          <c:explosion val="25"/>
          <c:dPt>
            <c:idx val="0"/>
            <c:explosion val="3"/>
          </c:dPt>
          <c:dLbls>
            <c:dLbl>
              <c:idx val="0"/>
              <c:layout>
                <c:manualLayout>
                  <c:x val="-9.0033974829177313E-2"/>
                  <c:y val="0.17884930704942612"/>
                </c:manualLayout>
              </c:layout>
              <c:tx>
                <c:rich>
                  <a:bodyPr/>
                  <a:lstStyle/>
                  <a:p>
                    <a:r>
                      <a:rPr lang="en-US" dirty="0"/>
                      <a:t>YOKSUL
</a:t>
                    </a:r>
                    <a:r>
                      <a:rPr lang="tr-TR" dirty="0" smtClean="0"/>
                      <a:t>11.9</a:t>
                    </a:r>
                    <a:r>
                      <a:rPr lang="en-US" dirty="0" smtClean="0"/>
                      <a:t>%</a:t>
                    </a:r>
                    <a:endParaRPr lang="en-US" dirty="0"/>
                  </a:p>
                </c:rich>
              </c:tx>
              <c:showCatName val="1"/>
              <c:showPercent val="1"/>
            </c:dLbl>
            <c:dLbl>
              <c:idx val="1"/>
              <c:delete val="1"/>
            </c:dLbl>
            <c:txPr>
              <a:bodyPr/>
              <a:lstStyle/>
              <a:p>
                <a:pPr>
                  <a:defRPr sz="1600" b="1"/>
                </a:pPr>
                <a:endParaRPr lang="tr-TR"/>
              </a:p>
            </c:txPr>
            <c:showCatName val="1"/>
            <c:showPercent val="1"/>
            <c:showLeaderLines val="1"/>
          </c:dLbls>
          <c:cat>
            <c:strRef>
              <c:f>Sheet1!$K$3:$K$4</c:f>
              <c:strCache>
                <c:ptCount val="2"/>
                <c:pt idx="0">
                  <c:v>YOKSUL</c:v>
                </c:pt>
                <c:pt idx="1">
                  <c:v>DEGIL</c:v>
                </c:pt>
              </c:strCache>
            </c:strRef>
          </c:cat>
          <c:val>
            <c:numRef>
              <c:f>Sheet1!$L$3:$L$4</c:f>
              <c:numCache>
                <c:formatCode>General</c:formatCode>
                <c:ptCount val="2"/>
                <c:pt idx="0">
                  <c:v>11.9</c:v>
                </c:pt>
                <c:pt idx="1">
                  <c:v>88.1</c:v>
                </c:pt>
              </c:numCache>
            </c:numRef>
          </c:val>
        </c:ser>
        <c:dLbls>
          <c:showCatName val="1"/>
          <c:showPercent val="1"/>
        </c:dLbls>
        <c:firstSliceAng val="0"/>
      </c:pieChart>
    </c:plotArea>
    <c:plotVisOnly val="1"/>
    <c:dispBlanksAs val="zero"/>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tr-TR"/>
  <c:style val="8"/>
  <c:clrMapOvr bg1="lt1" tx1="dk1" bg2="lt2" tx2="dk2" accent1="accent1" accent2="accent2" accent3="accent3" accent4="accent4" accent5="accent5" accent6="accent6" hlink="hlink" folHlink="folHlink"/>
  <c:chart>
    <c:autoTitleDeleted val="1"/>
    <c:plotArea>
      <c:layout/>
      <c:pieChart>
        <c:varyColors val="1"/>
        <c:ser>
          <c:idx val="0"/>
          <c:order val="0"/>
          <c:spPr>
            <a:solidFill>
              <a:srgbClr val="FE8637"/>
            </a:solidFill>
          </c:spPr>
          <c:explosion val="25"/>
          <c:dPt>
            <c:idx val="0"/>
            <c:explosion val="0"/>
          </c:dPt>
          <c:dLbls>
            <c:dLbl>
              <c:idx val="0"/>
              <c:layout>
                <c:manualLayout>
                  <c:x val="-0.14613167104111985"/>
                  <c:y val="0.10050087489063865"/>
                </c:manualLayout>
              </c:layout>
              <c:showCatName val="1"/>
              <c:showPercent val="1"/>
            </c:dLbl>
            <c:dLbl>
              <c:idx val="1"/>
              <c:delete val="1"/>
            </c:dLbl>
            <c:txPr>
              <a:bodyPr/>
              <a:lstStyle/>
              <a:p>
                <a:pPr>
                  <a:defRPr sz="1600" b="1"/>
                </a:pPr>
                <a:endParaRPr lang="tr-TR"/>
              </a:p>
            </c:txPr>
            <c:showCatName val="1"/>
            <c:showPercent val="1"/>
            <c:showLeaderLines val="1"/>
          </c:dLbls>
          <c:cat>
            <c:strRef>
              <c:f>Sheet1!$N$3:$N$4</c:f>
              <c:strCache>
                <c:ptCount val="2"/>
                <c:pt idx="0">
                  <c:v>YOKSUL</c:v>
                </c:pt>
                <c:pt idx="1">
                  <c:v>DEGIL</c:v>
                </c:pt>
              </c:strCache>
            </c:strRef>
          </c:cat>
          <c:val>
            <c:numRef>
              <c:f>Sheet1!$O$3:$O$4</c:f>
              <c:numCache>
                <c:formatCode>General</c:formatCode>
                <c:ptCount val="2"/>
                <c:pt idx="0">
                  <c:v>31.5</c:v>
                </c:pt>
                <c:pt idx="1">
                  <c:v>68.5</c:v>
                </c:pt>
              </c:numCache>
            </c:numRef>
          </c:val>
        </c:ser>
        <c:dLbls>
          <c:showCatName val="1"/>
          <c:showPercent val="1"/>
        </c:dLbls>
        <c:firstSliceAng val="0"/>
      </c:pieChart>
    </c:plotArea>
    <c:plotVisOnly val="1"/>
    <c:dispBlanksAs val="zero"/>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tr-TR"/>
  <c:style val="8"/>
  <c:clrMapOvr bg1="lt1" tx1="dk1" bg2="lt2" tx2="dk2" accent1="accent1" accent2="accent2" accent3="accent3" accent4="accent4" accent5="accent5" accent6="accent6" hlink="hlink" folHlink="folHlink"/>
  <c:chart>
    <c:autoTitleDeleted val="1"/>
    <c:plotArea>
      <c:layout/>
      <c:pieChart>
        <c:varyColors val="1"/>
        <c:ser>
          <c:idx val="0"/>
          <c:order val="0"/>
          <c:dLbls>
            <c:delete val="1"/>
          </c:dLbls>
          <c:cat>
            <c:strRef>
              <c:f>Sheet1!$E$3:$E$4</c:f>
              <c:strCache>
                <c:ptCount val="2"/>
                <c:pt idx="0">
                  <c:v>YOKSUL</c:v>
                </c:pt>
                <c:pt idx="1">
                  <c:v>DEGIL</c:v>
                </c:pt>
              </c:strCache>
            </c:strRef>
          </c:cat>
          <c:val>
            <c:numRef>
              <c:f>Sheet1!$F$3:$F$4</c:f>
              <c:numCache>
                <c:formatCode>General</c:formatCode>
                <c:ptCount val="2"/>
                <c:pt idx="0">
                  <c:v>18.2</c:v>
                </c:pt>
                <c:pt idx="1">
                  <c:v>81.8</c:v>
                </c:pt>
              </c:numCache>
            </c:numRef>
          </c:val>
        </c:ser>
        <c:dLbls>
          <c:showCatName val="1"/>
          <c:showPercent val="1"/>
        </c:dLbls>
        <c:firstSliceAng val="0"/>
      </c:pieChart>
    </c:plotArea>
    <c:plotVisOnly val="1"/>
    <c:dispBlanksAs val="zero"/>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tr-TR"/>
  <c:style val="10"/>
  <c:chart>
    <c:autoTitleDeleted val="1"/>
    <c:plotArea>
      <c:layout/>
      <c:barChart>
        <c:barDir val="col"/>
        <c:grouping val="clustered"/>
        <c:ser>
          <c:idx val="0"/>
          <c:order val="0"/>
          <c:tx>
            <c:strRef>
              <c:f>Genel!$F$1</c:f>
              <c:strCache>
                <c:ptCount val="1"/>
                <c:pt idx="0">
                  <c:v>Frequency</c:v>
                </c:pt>
              </c:strCache>
            </c:strRef>
          </c:tx>
          <c:cat>
            <c:strRef>
              <c:f>Genel!$E$2:$E$201</c:f>
              <c:strCache>
                <c:ptCount val="200"/>
                <c:pt idx="0">
                  <c:v>150</c:v>
                </c:pt>
                <c:pt idx="1">
                  <c:v>300</c:v>
                </c:pt>
                <c:pt idx="2">
                  <c:v>450</c:v>
                </c:pt>
                <c:pt idx="3">
                  <c:v>600</c:v>
                </c:pt>
                <c:pt idx="4">
                  <c:v>750</c:v>
                </c:pt>
                <c:pt idx="5">
                  <c:v>900</c:v>
                </c:pt>
                <c:pt idx="6">
                  <c:v>1050</c:v>
                </c:pt>
                <c:pt idx="7">
                  <c:v>1200</c:v>
                </c:pt>
                <c:pt idx="8">
                  <c:v>1350</c:v>
                </c:pt>
                <c:pt idx="9">
                  <c:v>1500</c:v>
                </c:pt>
                <c:pt idx="10">
                  <c:v>1650</c:v>
                </c:pt>
                <c:pt idx="11">
                  <c:v>1800</c:v>
                </c:pt>
                <c:pt idx="12">
                  <c:v>1950</c:v>
                </c:pt>
                <c:pt idx="13">
                  <c:v>2100</c:v>
                </c:pt>
                <c:pt idx="14">
                  <c:v>2250</c:v>
                </c:pt>
                <c:pt idx="15">
                  <c:v>2400</c:v>
                </c:pt>
                <c:pt idx="16">
                  <c:v>2550</c:v>
                </c:pt>
                <c:pt idx="17">
                  <c:v>2700</c:v>
                </c:pt>
                <c:pt idx="18">
                  <c:v>2850</c:v>
                </c:pt>
                <c:pt idx="19">
                  <c:v>3000</c:v>
                </c:pt>
                <c:pt idx="20">
                  <c:v>3150</c:v>
                </c:pt>
                <c:pt idx="21">
                  <c:v>3300</c:v>
                </c:pt>
                <c:pt idx="22">
                  <c:v>3450</c:v>
                </c:pt>
                <c:pt idx="23">
                  <c:v>3600</c:v>
                </c:pt>
                <c:pt idx="24">
                  <c:v>3750</c:v>
                </c:pt>
                <c:pt idx="25">
                  <c:v>3900</c:v>
                </c:pt>
                <c:pt idx="26">
                  <c:v>4050</c:v>
                </c:pt>
                <c:pt idx="27">
                  <c:v>4200</c:v>
                </c:pt>
                <c:pt idx="28">
                  <c:v>4350</c:v>
                </c:pt>
                <c:pt idx="29">
                  <c:v>4500</c:v>
                </c:pt>
                <c:pt idx="30">
                  <c:v>4650</c:v>
                </c:pt>
                <c:pt idx="31">
                  <c:v>4800</c:v>
                </c:pt>
                <c:pt idx="32">
                  <c:v>4950</c:v>
                </c:pt>
                <c:pt idx="33">
                  <c:v>5100</c:v>
                </c:pt>
                <c:pt idx="34">
                  <c:v>5250</c:v>
                </c:pt>
                <c:pt idx="35">
                  <c:v>5400</c:v>
                </c:pt>
                <c:pt idx="36">
                  <c:v>5550</c:v>
                </c:pt>
                <c:pt idx="37">
                  <c:v>5700</c:v>
                </c:pt>
                <c:pt idx="38">
                  <c:v>5850</c:v>
                </c:pt>
                <c:pt idx="39">
                  <c:v>6000</c:v>
                </c:pt>
                <c:pt idx="40">
                  <c:v>6150</c:v>
                </c:pt>
                <c:pt idx="41">
                  <c:v>6300</c:v>
                </c:pt>
                <c:pt idx="42">
                  <c:v>6450</c:v>
                </c:pt>
                <c:pt idx="43">
                  <c:v>6600</c:v>
                </c:pt>
                <c:pt idx="44">
                  <c:v>6750</c:v>
                </c:pt>
                <c:pt idx="45">
                  <c:v>6900</c:v>
                </c:pt>
                <c:pt idx="46">
                  <c:v>7050</c:v>
                </c:pt>
                <c:pt idx="47">
                  <c:v>7200</c:v>
                </c:pt>
                <c:pt idx="48">
                  <c:v>7350</c:v>
                </c:pt>
                <c:pt idx="49">
                  <c:v>7500</c:v>
                </c:pt>
                <c:pt idx="50">
                  <c:v>7650</c:v>
                </c:pt>
                <c:pt idx="51">
                  <c:v>7800</c:v>
                </c:pt>
                <c:pt idx="52">
                  <c:v>7950</c:v>
                </c:pt>
                <c:pt idx="53">
                  <c:v>8100</c:v>
                </c:pt>
                <c:pt idx="54">
                  <c:v>8250</c:v>
                </c:pt>
                <c:pt idx="55">
                  <c:v>8400</c:v>
                </c:pt>
                <c:pt idx="56">
                  <c:v>8550</c:v>
                </c:pt>
                <c:pt idx="57">
                  <c:v>8700</c:v>
                </c:pt>
                <c:pt idx="58">
                  <c:v>8850</c:v>
                </c:pt>
                <c:pt idx="59">
                  <c:v>9000</c:v>
                </c:pt>
                <c:pt idx="60">
                  <c:v>9150</c:v>
                </c:pt>
                <c:pt idx="61">
                  <c:v>9300</c:v>
                </c:pt>
                <c:pt idx="62">
                  <c:v>9450</c:v>
                </c:pt>
                <c:pt idx="63">
                  <c:v>9600</c:v>
                </c:pt>
                <c:pt idx="64">
                  <c:v>9750</c:v>
                </c:pt>
                <c:pt idx="65">
                  <c:v>9900</c:v>
                </c:pt>
                <c:pt idx="66">
                  <c:v>10050</c:v>
                </c:pt>
                <c:pt idx="67">
                  <c:v>10200</c:v>
                </c:pt>
                <c:pt idx="68">
                  <c:v>10350</c:v>
                </c:pt>
                <c:pt idx="69">
                  <c:v>10500</c:v>
                </c:pt>
                <c:pt idx="70">
                  <c:v>10650</c:v>
                </c:pt>
                <c:pt idx="71">
                  <c:v>10800</c:v>
                </c:pt>
                <c:pt idx="72">
                  <c:v>10950</c:v>
                </c:pt>
                <c:pt idx="73">
                  <c:v>11100</c:v>
                </c:pt>
                <c:pt idx="74">
                  <c:v>11250</c:v>
                </c:pt>
                <c:pt idx="75">
                  <c:v>11400</c:v>
                </c:pt>
                <c:pt idx="76">
                  <c:v>11550</c:v>
                </c:pt>
                <c:pt idx="77">
                  <c:v>11700</c:v>
                </c:pt>
                <c:pt idx="78">
                  <c:v>11850</c:v>
                </c:pt>
                <c:pt idx="79">
                  <c:v>12000</c:v>
                </c:pt>
                <c:pt idx="80">
                  <c:v>12150</c:v>
                </c:pt>
                <c:pt idx="81">
                  <c:v>12300</c:v>
                </c:pt>
                <c:pt idx="82">
                  <c:v>12450</c:v>
                </c:pt>
                <c:pt idx="83">
                  <c:v>12600</c:v>
                </c:pt>
                <c:pt idx="84">
                  <c:v>12750</c:v>
                </c:pt>
                <c:pt idx="85">
                  <c:v>12900</c:v>
                </c:pt>
                <c:pt idx="86">
                  <c:v>13050</c:v>
                </c:pt>
                <c:pt idx="87">
                  <c:v>13200</c:v>
                </c:pt>
                <c:pt idx="88">
                  <c:v>13350</c:v>
                </c:pt>
                <c:pt idx="89">
                  <c:v>13500</c:v>
                </c:pt>
                <c:pt idx="90">
                  <c:v>13650</c:v>
                </c:pt>
                <c:pt idx="91">
                  <c:v>13800</c:v>
                </c:pt>
                <c:pt idx="92">
                  <c:v>13950</c:v>
                </c:pt>
                <c:pt idx="93">
                  <c:v>14100</c:v>
                </c:pt>
                <c:pt idx="94">
                  <c:v>14250</c:v>
                </c:pt>
                <c:pt idx="95">
                  <c:v>14400</c:v>
                </c:pt>
                <c:pt idx="96">
                  <c:v>14550</c:v>
                </c:pt>
                <c:pt idx="97">
                  <c:v>14700</c:v>
                </c:pt>
                <c:pt idx="98">
                  <c:v>14850</c:v>
                </c:pt>
                <c:pt idx="99">
                  <c:v>15000</c:v>
                </c:pt>
                <c:pt idx="100">
                  <c:v>15150</c:v>
                </c:pt>
                <c:pt idx="101">
                  <c:v>15300</c:v>
                </c:pt>
                <c:pt idx="102">
                  <c:v>15450</c:v>
                </c:pt>
                <c:pt idx="103">
                  <c:v>15600</c:v>
                </c:pt>
                <c:pt idx="104">
                  <c:v>15750</c:v>
                </c:pt>
                <c:pt idx="105">
                  <c:v>15900</c:v>
                </c:pt>
                <c:pt idx="106">
                  <c:v>16050</c:v>
                </c:pt>
                <c:pt idx="107">
                  <c:v>16200</c:v>
                </c:pt>
                <c:pt idx="108">
                  <c:v>16350</c:v>
                </c:pt>
                <c:pt idx="109">
                  <c:v>16500</c:v>
                </c:pt>
                <c:pt idx="110">
                  <c:v>16650</c:v>
                </c:pt>
                <c:pt idx="111">
                  <c:v>16800</c:v>
                </c:pt>
                <c:pt idx="112">
                  <c:v>16950</c:v>
                </c:pt>
                <c:pt idx="113">
                  <c:v>17100</c:v>
                </c:pt>
                <c:pt idx="114">
                  <c:v>17250</c:v>
                </c:pt>
                <c:pt idx="115">
                  <c:v>17400</c:v>
                </c:pt>
                <c:pt idx="116">
                  <c:v>17550</c:v>
                </c:pt>
                <c:pt idx="117">
                  <c:v>17700</c:v>
                </c:pt>
                <c:pt idx="118">
                  <c:v>17850</c:v>
                </c:pt>
                <c:pt idx="119">
                  <c:v>18000</c:v>
                </c:pt>
                <c:pt idx="120">
                  <c:v>18150</c:v>
                </c:pt>
                <c:pt idx="121">
                  <c:v>18300</c:v>
                </c:pt>
                <c:pt idx="122">
                  <c:v>18450</c:v>
                </c:pt>
                <c:pt idx="123">
                  <c:v>18600</c:v>
                </c:pt>
                <c:pt idx="124">
                  <c:v>18750</c:v>
                </c:pt>
                <c:pt idx="125">
                  <c:v>18900</c:v>
                </c:pt>
                <c:pt idx="126">
                  <c:v>19050</c:v>
                </c:pt>
                <c:pt idx="127">
                  <c:v>19200</c:v>
                </c:pt>
                <c:pt idx="128">
                  <c:v>19350</c:v>
                </c:pt>
                <c:pt idx="129">
                  <c:v>19500</c:v>
                </c:pt>
                <c:pt idx="130">
                  <c:v>19650</c:v>
                </c:pt>
                <c:pt idx="131">
                  <c:v>19800</c:v>
                </c:pt>
                <c:pt idx="132">
                  <c:v>19950</c:v>
                </c:pt>
                <c:pt idx="133">
                  <c:v>20100</c:v>
                </c:pt>
                <c:pt idx="134">
                  <c:v>20250</c:v>
                </c:pt>
                <c:pt idx="135">
                  <c:v>20400</c:v>
                </c:pt>
                <c:pt idx="136">
                  <c:v>20550</c:v>
                </c:pt>
                <c:pt idx="137">
                  <c:v>20700</c:v>
                </c:pt>
                <c:pt idx="138">
                  <c:v>20850</c:v>
                </c:pt>
                <c:pt idx="139">
                  <c:v>21000</c:v>
                </c:pt>
                <c:pt idx="140">
                  <c:v>21150</c:v>
                </c:pt>
                <c:pt idx="141">
                  <c:v>21300</c:v>
                </c:pt>
                <c:pt idx="142">
                  <c:v>21450</c:v>
                </c:pt>
                <c:pt idx="143">
                  <c:v>21600</c:v>
                </c:pt>
                <c:pt idx="144">
                  <c:v>21750</c:v>
                </c:pt>
                <c:pt idx="145">
                  <c:v>21900</c:v>
                </c:pt>
                <c:pt idx="146">
                  <c:v>22050</c:v>
                </c:pt>
                <c:pt idx="147">
                  <c:v>22200</c:v>
                </c:pt>
                <c:pt idx="148">
                  <c:v>22350</c:v>
                </c:pt>
                <c:pt idx="149">
                  <c:v>22500</c:v>
                </c:pt>
                <c:pt idx="150">
                  <c:v>22650</c:v>
                </c:pt>
                <c:pt idx="151">
                  <c:v>22800</c:v>
                </c:pt>
                <c:pt idx="152">
                  <c:v>22950</c:v>
                </c:pt>
                <c:pt idx="153">
                  <c:v>23100</c:v>
                </c:pt>
                <c:pt idx="154">
                  <c:v>23250</c:v>
                </c:pt>
                <c:pt idx="155">
                  <c:v>23400</c:v>
                </c:pt>
                <c:pt idx="156">
                  <c:v>23550</c:v>
                </c:pt>
                <c:pt idx="157">
                  <c:v>23700</c:v>
                </c:pt>
                <c:pt idx="158">
                  <c:v>23850</c:v>
                </c:pt>
                <c:pt idx="159">
                  <c:v>24000</c:v>
                </c:pt>
                <c:pt idx="160">
                  <c:v>24150</c:v>
                </c:pt>
                <c:pt idx="161">
                  <c:v>24300</c:v>
                </c:pt>
                <c:pt idx="162">
                  <c:v>24450</c:v>
                </c:pt>
                <c:pt idx="163">
                  <c:v>24600</c:v>
                </c:pt>
                <c:pt idx="164">
                  <c:v>24750</c:v>
                </c:pt>
                <c:pt idx="165">
                  <c:v>24900</c:v>
                </c:pt>
                <c:pt idx="166">
                  <c:v>25050</c:v>
                </c:pt>
                <c:pt idx="167">
                  <c:v>25200</c:v>
                </c:pt>
                <c:pt idx="168">
                  <c:v>25350</c:v>
                </c:pt>
                <c:pt idx="169">
                  <c:v>25500</c:v>
                </c:pt>
                <c:pt idx="170">
                  <c:v>25650</c:v>
                </c:pt>
                <c:pt idx="171">
                  <c:v>25800</c:v>
                </c:pt>
                <c:pt idx="172">
                  <c:v>25950</c:v>
                </c:pt>
                <c:pt idx="173">
                  <c:v>26100</c:v>
                </c:pt>
                <c:pt idx="174">
                  <c:v>26250</c:v>
                </c:pt>
                <c:pt idx="175">
                  <c:v>26400</c:v>
                </c:pt>
                <c:pt idx="176">
                  <c:v>26550</c:v>
                </c:pt>
                <c:pt idx="177">
                  <c:v>26700</c:v>
                </c:pt>
                <c:pt idx="178">
                  <c:v>26850</c:v>
                </c:pt>
                <c:pt idx="179">
                  <c:v>27000</c:v>
                </c:pt>
                <c:pt idx="180">
                  <c:v>27150</c:v>
                </c:pt>
                <c:pt idx="181">
                  <c:v>27300</c:v>
                </c:pt>
                <c:pt idx="182">
                  <c:v>27450</c:v>
                </c:pt>
                <c:pt idx="183">
                  <c:v>27600</c:v>
                </c:pt>
                <c:pt idx="184">
                  <c:v>27750</c:v>
                </c:pt>
                <c:pt idx="185">
                  <c:v>27900</c:v>
                </c:pt>
                <c:pt idx="186">
                  <c:v>28050</c:v>
                </c:pt>
                <c:pt idx="187">
                  <c:v>28200</c:v>
                </c:pt>
                <c:pt idx="188">
                  <c:v>28350</c:v>
                </c:pt>
                <c:pt idx="189">
                  <c:v>28500</c:v>
                </c:pt>
                <c:pt idx="190">
                  <c:v>28650</c:v>
                </c:pt>
                <c:pt idx="191">
                  <c:v>28800</c:v>
                </c:pt>
                <c:pt idx="192">
                  <c:v>28950</c:v>
                </c:pt>
                <c:pt idx="193">
                  <c:v>29100</c:v>
                </c:pt>
                <c:pt idx="194">
                  <c:v>29250</c:v>
                </c:pt>
                <c:pt idx="195">
                  <c:v>29400</c:v>
                </c:pt>
                <c:pt idx="196">
                  <c:v>29550</c:v>
                </c:pt>
                <c:pt idx="197">
                  <c:v>29700</c:v>
                </c:pt>
                <c:pt idx="198">
                  <c:v>29850</c:v>
                </c:pt>
                <c:pt idx="199">
                  <c:v>20000+</c:v>
                </c:pt>
              </c:strCache>
            </c:strRef>
          </c:cat>
          <c:val>
            <c:numRef>
              <c:f>Genel!$F$2:$F$201</c:f>
              <c:numCache>
                <c:formatCode>General</c:formatCode>
                <c:ptCount val="200"/>
                <c:pt idx="0">
                  <c:v>40</c:v>
                </c:pt>
                <c:pt idx="1">
                  <c:v>0</c:v>
                </c:pt>
                <c:pt idx="2">
                  <c:v>13</c:v>
                </c:pt>
                <c:pt idx="3">
                  <c:v>31</c:v>
                </c:pt>
                <c:pt idx="4">
                  <c:v>75</c:v>
                </c:pt>
                <c:pt idx="5">
                  <c:v>60</c:v>
                </c:pt>
                <c:pt idx="6">
                  <c:v>100</c:v>
                </c:pt>
                <c:pt idx="7">
                  <c:v>182</c:v>
                </c:pt>
                <c:pt idx="8">
                  <c:v>179</c:v>
                </c:pt>
                <c:pt idx="9">
                  <c:v>205</c:v>
                </c:pt>
                <c:pt idx="10">
                  <c:v>340</c:v>
                </c:pt>
                <c:pt idx="11">
                  <c:v>312</c:v>
                </c:pt>
                <c:pt idx="12">
                  <c:v>334</c:v>
                </c:pt>
                <c:pt idx="13">
                  <c:v>381</c:v>
                </c:pt>
                <c:pt idx="14">
                  <c:v>371</c:v>
                </c:pt>
                <c:pt idx="15">
                  <c:v>362</c:v>
                </c:pt>
                <c:pt idx="16">
                  <c:v>459</c:v>
                </c:pt>
                <c:pt idx="17">
                  <c:v>455</c:v>
                </c:pt>
                <c:pt idx="18">
                  <c:v>462</c:v>
                </c:pt>
                <c:pt idx="19">
                  <c:v>477</c:v>
                </c:pt>
                <c:pt idx="20">
                  <c:v>434</c:v>
                </c:pt>
                <c:pt idx="21">
                  <c:v>457</c:v>
                </c:pt>
                <c:pt idx="22">
                  <c:v>487</c:v>
                </c:pt>
                <c:pt idx="23">
                  <c:v>457</c:v>
                </c:pt>
                <c:pt idx="24">
                  <c:v>544</c:v>
                </c:pt>
                <c:pt idx="25">
                  <c:v>498</c:v>
                </c:pt>
                <c:pt idx="26">
                  <c:v>528</c:v>
                </c:pt>
                <c:pt idx="27">
                  <c:v>493</c:v>
                </c:pt>
                <c:pt idx="28">
                  <c:v>469</c:v>
                </c:pt>
                <c:pt idx="29">
                  <c:v>463</c:v>
                </c:pt>
                <c:pt idx="30">
                  <c:v>547</c:v>
                </c:pt>
                <c:pt idx="31">
                  <c:v>498</c:v>
                </c:pt>
                <c:pt idx="32">
                  <c:v>483</c:v>
                </c:pt>
                <c:pt idx="33">
                  <c:v>458</c:v>
                </c:pt>
                <c:pt idx="34">
                  <c:v>556</c:v>
                </c:pt>
                <c:pt idx="35">
                  <c:v>444</c:v>
                </c:pt>
                <c:pt idx="36">
                  <c:v>383</c:v>
                </c:pt>
                <c:pt idx="37">
                  <c:v>471</c:v>
                </c:pt>
                <c:pt idx="38">
                  <c:v>459</c:v>
                </c:pt>
                <c:pt idx="39">
                  <c:v>458</c:v>
                </c:pt>
                <c:pt idx="40">
                  <c:v>425</c:v>
                </c:pt>
                <c:pt idx="41">
                  <c:v>469</c:v>
                </c:pt>
                <c:pt idx="42">
                  <c:v>376</c:v>
                </c:pt>
                <c:pt idx="43">
                  <c:v>415</c:v>
                </c:pt>
                <c:pt idx="44">
                  <c:v>397</c:v>
                </c:pt>
                <c:pt idx="45">
                  <c:v>393</c:v>
                </c:pt>
                <c:pt idx="46">
                  <c:v>483</c:v>
                </c:pt>
                <c:pt idx="47">
                  <c:v>352</c:v>
                </c:pt>
                <c:pt idx="48">
                  <c:v>383</c:v>
                </c:pt>
                <c:pt idx="49">
                  <c:v>427</c:v>
                </c:pt>
                <c:pt idx="50">
                  <c:v>402</c:v>
                </c:pt>
                <c:pt idx="51">
                  <c:v>408</c:v>
                </c:pt>
                <c:pt idx="52">
                  <c:v>411</c:v>
                </c:pt>
                <c:pt idx="53">
                  <c:v>348</c:v>
                </c:pt>
                <c:pt idx="54">
                  <c:v>354</c:v>
                </c:pt>
                <c:pt idx="55">
                  <c:v>416</c:v>
                </c:pt>
                <c:pt idx="56">
                  <c:v>325</c:v>
                </c:pt>
                <c:pt idx="57">
                  <c:v>311</c:v>
                </c:pt>
                <c:pt idx="58">
                  <c:v>300</c:v>
                </c:pt>
                <c:pt idx="59">
                  <c:v>335</c:v>
                </c:pt>
                <c:pt idx="60">
                  <c:v>322</c:v>
                </c:pt>
                <c:pt idx="61">
                  <c:v>353</c:v>
                </c:pt>
                <c:pt idx="62">
                  <c:v>334</c:v>
                </c:pt>
                <c:pt idx="63">
                  <c:v>273</c:v>
                </c:pt>
                <c:pt idx="64">
                  <c:v>262</c:v>
                </c:pt>
                <c:pt idx="65">
                  <c:v>287</c:v>
                </c:pt>
                <c:pt idx="66">
                  <c:v>216</c:v>
                </c:pt>
                <c:pt idx="67">
                  <c:v>219</c:v>
                </c:pt>
                <c:pt idx="68">
                  <c:v>268</c:v>
                </c:pt>
                <c:pt idx="69">
                  <c:v>213</c:v>
                </c:pt>
                <c:pt idx="70">
                  <c:v>215</c:v>
                </c:pt>
                <c:pt idx="71">
                  <c:v>269</c:v>
                </c:pt>
                <c:pt idx="72">
                  <c:v>187</c:v>
                </c:pt>
                <c:pt idx="73">
                  <c:v>224</c:v>
                </c:pt>
                <c:pt idx="74">
                  <c:v>245</c:v>
                </c:pt>
                <c:pt idx="75">
                  <c:v>114</c:v>
                </c:pt>
                <c:pt idx="76">
                  <c:v>197</c:v>
                </c:pt>
                <c:pt idx="77">
                  <c:v>196</c:v>
                </c:pt>
                <c:pt idx="78">
                  <c:v>196</c:v>
                </c:pt>
                <c:pt idx="79">
                  <c:v>200</c:v>
                </c:pt>
                <c:pt idx="80">
                  <c:v>137</c:v>
                </c:pt>
                <c:pt idx="81">
                  <c:v>168</c:v>
                </c:pt>
                <c:pt idx="82">
                  <c:v>162</c:v>
                </c:pt>
                <c:pt idx="83">
                  <c:v>136</c:v>
                </c:pt>
                <c:pt idx="84">
                  <c:v>152</c:v>
                </c:pt>
                <c:pt idx="85">
                  <c:v>206</c:v>
                </c:pt>
                <c:pt idx="86">
                  <c:v>163</c:v>
                </c:pt>
                <c:pt idx="87">
                  <c:v>128</c:v>
                </c:pt>
                <c:pt idx="88">
                  <c:v>148</c:v>
                </c:pt>
                <c:pt idx="89">
                  <c:v>144</c:v>
                </c:pt>
                <c:pt idx="90">
                  <c:v>113</c:v>
                </c:pt>
                <c:pt idx="91">
                  <c:v>105</c:v>
                </c:pt>
                <c:pt idx="92">
                  <c:v>107</c:v>
                </c:pt>
                <c:pt idx="93">
                  <c:v>61</c:v>
                </c:pt>
                <c:pt idx="94">
                  <c:v>116</c:v>
                </c:pt>
                <c:pt idx="95">
                  <c:v>112</c:v>
                </c:pt>
                <c:pt idx="96">
                  <c:v>83</c:v>
                </c:pt>
                <c:pt idx="97">
                  <c:v>85</c:v>
                </c:pt>
                <c:pt idx="98">
                  <c:v>105</c:v>
                </c:pt>
                <c:pt idx="99">
                  <c:v>83</c:v>
                </c:pt>
                <c:pt idx="100">
                  <c:v>100</c:v>
                </c:pt>
                <c:pt idx="101">
                  <c:v>63</c:v>
                </c:pt>
                <c:pt idx="102">
                  <c:v>86</c:v>
                </c:pt>
                <c:pt idx="103">
                  <c:v>115</c:v>
                </c:pt>
                <c:pt idx="104">
                  <c:v>84</c:v>
                </c:pt>
                <c:pt idx="105">
                  <c:v>77</c:v>
                </c:pt>
                <c:pt idx="106">
                  <c:v>65</c:v>
                </c:pt>
                <c:pt idx="107">
                  <c:v>41</c:v>
                </c:pt>
                <c:pt idx="108">
                  <c:v>64</c:v>
                </c:pt>
                <c:pt idx="109">
                  <c:v>75</c:v>
                </c:pt>
                <c:pt idx="110">
                  <c:v>79</c:v>
                </c:pt>
                <c:pt idx="111">
                  <c:v>59</c:v>
                </c:pt>
                <c:pt idx="112">
                  <c:v>63</c:v>
                </c:pt>
                <c:pt idx="113">
                  <c:v>48</c:v>
                </c:pt>
                <c:pt idx="114">
                  <c:v>63</c:v>
                </c:pt>
                <c:pt idx="115">
                  <c:v>46</c:v>
                </c:pt>
                <c:pt idx="116">
                  <c:v>41</c:v>
                </c:pt>
                <c:pt idx="117">
                  <c:v>45</c:v>
                </c:pt>
                <c:pt idx="118">
                  <c:v>47</c:v>
                </c:pt>
                <c:pt idx="119">
                  <c:v>39</c:v>
                </c:pt>
                <c:pt idx="120">
                  <c:v>59</c:v>
                </c:pt>
                <c:pt idx="121">
                  <c:v>56</c:v>
                </c:pt>
                <c:pt idx="122">
                  <c:v>37</c:v>
                </c:pt>
                <c:pt idx="123">
                  <c:v>38</c:v>
                </c:pt>
                <c:pt idx="124">
                  <c:v>55</c:v>
                </c:pt>
                <c:pt idx="125">
                  <c:v>55</c:v>
                </c:pt>
                <c:pt idx="126">
                  <c:v>31</c:v>
                </c:pt>
                <c:pt idx="127">
                  <c:v>58</c:v>
                </c:pt>
                <c:pt idx="128">
                  <c:v>58</c:v>
                </c:pt>
                <c:pt idx="129">
                  <c:v>22</c:v>
                </c:pt>
                <c:pt idx="130">
                  <c:v>47</c:v>
                </c:pt>
                <c:pt idx="131">
                  <c:v>37</c:v>
                </c:pt>
                <c:pt idx="132">
                  <c:v>46</c:v>
                </c:pt>
                <c:pt idx="133">
                  <c:v>51</c:v>
                </c:pt>
                <c:pt idx="134">
                  <c:v>38</c:v>
                </c:pt>
                <c:pt idx="135">
                  <c:v>25</c:v>
                </c:pt>
                <c:pt idx="136">
                  <c:v>22</c:v>
                </c:pt>
                <c:pt idx="137">
                  <c:v>22</c:v>
                </c:pt>
                <c:pt idx="138">
                  <c:v>52</c:v>
                </c:pt>
                <c:pt idx="139">
                  <c:v>28</c:v>
                </c:pt>
                <c:pt idx="140">
                  <c:v>24</c:v>
                </c:pt>
                <c:pt idx="141">
                  <c:v>21</c:v>
                </c:pt>
                <c:pt idx="142">
                  <c:v>29</c:v>
                </c:pt>
                <c:pt idx="143">
                  <c:v>37</c:v>
                </c:pt>
                <c:pt idx="144">
                  <c:v>19</c:v>
                </c:pt>
                <c:pt idx="145">
                  <c:v>15</c:v>
                </c:pt>
                <c:pt idx="146">
                  <c:v>24</c:v>
                </c:pt>
                <c:pt idx="147">
                  <c:v>7</c:v>
                </c:pt>
                <c:pt idx="148">
                  <c:v>8</c:v>
                </c:pt>
                <c:pt idx="149">
                  <c:v>20</c:v>
                </c:pt>
                <c:pt idx="150">
                  <c:v>25</c:v>
                </c:pt>
                <c:pt idx="151">
                  <c:v>34</c:v>
                </c:pt>
                <c:pt idx="152">
                  <c:v>29</c:v>
                </c:pt>
                <c:pt idx="153">
                  <c:v>7</c:v>
                </c:pt>
                <c:pt idx="154">
                  <c:v>32</c:v>
                </c:pt>
                <c:pt idx="155">
                  <c:v>13</c:v>
                </c:pt>
                <c:pt idx="156">
                  <c:v>27</c:v>
                </c:pt>
                <c:pt idx="157">
                  <c:v>13</c:v>
                </c:pt>
                <c:pt idx="158">
                  <c:v>23</c:v>
                </c:pt>
                <c:pt idx="159">
                  <c:v>20</c:v>
                </c:pt>
                <c:pt idx="160">
                  <c:v>4</c:v>
                </c:pt>
                <c:pt idx="161">
                  <c:v>25</c:v>
                </c:pt>
                <c:pt idx="162">
                  <c:v>26</c:v>
                </c:pt>
                <c:pt idx="163">
                  <c:v>3</c:v>
                </c:pt>
                <c:pt idx="164">
                  <c:v>5</c:v>
                </c:pt>
                <c:pt idx="165">
                  <c:v>8</c:v>
                </c:pt>
                <c:pt idx="166">
                  <c:v>20</c:v>
                </c:pt>
                <c:pt idx="167">
                  <c:v>17</c:v>
                </c:pt>
                <c:pt idx="168">
                  <c:v>17</c:v>
                </c:pt>
                <c:pt idx="169">
                  <c:v>18</c:v>
                </c:pt>
                <c:pt idx="170">
                  <c:v>19</c:v>
                </c:pt>
                <c:pt idx="171">
                  <c:v>13</c:v>
                </c:pt>
                <c:pt idx="172">
                  <c:v>18</c:v>
                </c:pt>
                <c:pt idx="173">
                  <c:v>6</c:v>
                </c:pt>
                <c:pt idx="174">
                  <c:v>18</c:v>
                </c:pt>
                <c:pt idx="175">
                  <c:v>22</c:v>
                </c:pt>
                <c:pt idx="176">
                  <c:v>33</c:v>
                </c:pt>
                <c:pt idx="177">
                  <c:v>14</c:v>
                </c:pt>
                <c:pt idx="178">
                  <c:v>5</c:v>
                </c:pt>
                <c:pt idx="179">
                  <c:v>23</c:v>
                </c:pt>
                <c:pt idx="180">
                  <c:v>8</c:v>
                </c:pt>
                <c:pt idx="181">
                  <c:v>7</c:v>
                </c:pt>
                <c:pt idx="182">
                  <c:v>14</c:v>
                </c:pt>
                <c:pt idx="183">
                  <c:v>6</c:v>
                </c:pt>
                <c:pt idx="184">
                  <c:v>10</c:v>
                </c:pt>
                <c:pt idx="185">
                  <c:v>13</c:v>
                </c:pt>
                <c:pt idx="186">
                  <c:v>15</c:v>
                </c:pt>
                <c:pt idx="187">
                  <c:v>15</c:v>
                </c:pt>
                <c:pt idx="188">
                  <c:v>5</c:v>
                </c:pt>
                <c:pt idx="189">
                  <c:v>7</c:v>
                </c:pt>
                <c:pt idx="190">
                  <c:v>6</c:v>
                </c:pt>
                <c:pt idx="191">
                  <c:v>15</c:v>
                </c:pt>
                <c:pt idx="192">
                  <c:v>17</c:v>
                </c:pt>
                <c:pt idx="193">
                  <c:v>14</c:v>
                </c:pt>
                <c:pt idx="194">
                  <c:v>12</c:v>
                </c:pt>
                <c:pt idx="195">
                  <c:v>6</c:v>
                </c:pt>
                <c:pt idx="196">
                  <c:v>7</c:v>
                </c:pt>
                <c:pt idx="197">
                  <c:v>2</c:v>
                </c:pt>
                <c:pt idx="198">
                  <c:v>7</c:v>
                </c:pt>
                <c:pt idx="199">
                  <c:v>764</c:v>
                </c:pt>
              </c:numCache>
            </c:numRef>
          </c:val>
        </c:ser>
        <c:gapWidth val="0"/>
        <c:axId val="66861696"/>
        <c:axId val="66900352"/>
      </c:barChart>
      <c:catAx>
        <c:axId val="66861696"/>
        <c:scaling>
          <c:orientation val="minMax"/>
        </c:scaling>
        <c:axPos val="b"/>
        <c:tickLblPos val="none"/>
        <c:crossAx val="66900352"/>
        <c:crosses val="autoZero"/>
        <c:auto val="1"/>
        <c:lblAlgn val="ctr"/>
        <c:lblOffset val="100"/>
      </c:catAx>
      <c:valAx>
        <c:axId val="66900352"/>
        <c:scaling>
          <c:orientation val="minMax"/>
          <c:max val="600"/>
        </c:scaling>
        <c:axPos val="l"/>
        <c:majorGridlines/>
        <c:numFmt formatCode="General" sourceLinked="1"/>
        <c:tickLblPos val="nextTo"/>
        <c:txPr>
          <a:bodyPr/>
          <a:lstStyle/>
          <a:p>
            <a:pPr>
              <a:defRPr sz="1400"/>
            </a:pPr>
            <a:endParaRPr lang="tr-TR"/>
          </a:p>
        </c:txPr>
        <c:crossAx val="66861696"/>
        <c:crosses val="autoZero"/>
        <c:crossBetween val="between"/>
        <c:majorUnit val="100"/>
      </c:valAx>
    </c:plotArea>
    <c:plotVisOnly val="1"/>
    <c:dispBlanksAs val="gap"/>
  </c:chart>
  <c:txPr>
    <a:bodyPr/>
    <a:lstStyle/>
    <a:p>
      <a:pPr>
        <a:defRPr sz="1800"/>
      </a:pPr>
      <a:endParaRPr lang="tr-T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tr-TR"/>
  <c:style val="10"/>
  <c:chart>
    <c:autoTitleDeleted val="1"/>
    <c:plotArea>
      <c:layout/>
      <c:barChart>
        <c:barDir val="col"/>
        <c:grouping val="clustered"/>
        <c:ser>
          <c:idx val="0"/>
          <c:order val="0"/>
          <c:tx>
            <c:strRef>
              <c:f>Kent!$F$1</c:f>
              <c:strCache>
                <c:ptCount val="1"/>
                <c:pt idx="0">
                  <c:v>Frequency</c:v>
                </c:pt>
              </c:strCache>
            </c:strRef>
          </c:tx>
          <c:cat>
            <c:strRef>
              <c:f>Kent!$E$2:$E$201</c:f>
              <c:strCache>
                <c:ptCount val="200"/>
                <c:pt idx="0">
                  <c:v>150</c:v>
                </c:pt>
                <c:pt idx="1">
                  <c:v>300</c:v>
                </c:pt>
                <c:pt idx="2">
                  <c:v>450</c:v>
                </c:pt>
                <c:pt idx="3">
                  <c:v>600</c:v>
                </c:pt>
                <c:pt idx="4">
                  <c:v>750</c:v>
                </c:pt>
                <c:pt idx="5">
                  <c:v>900</c:v>
                </c:pt>
                <c:pt idx="6">
                  <c:v>1050</c:v>
                </c:pt>
                <c:pt idx="7">
                  <c:v>1200</c:v>
                </c:pt>
                <c:pt idx="8">
                  <c:v>1350</c:v>
                </c:pt>
                <c:pt idx="9">
                  <c:v>1500</c:v>
                </c:pt>
                <c:pt idx="10">
                  <c:v>1650</c:v>
                </c:pt>
                <c:pt idx="11">
                  <c:v>1800</c:v>
                </c:pt>
                <c:pt idx="12">
                  <c:v>1950</c:v>
                </c:pt>
                <c:pt idx="13">
                  <c:v>2100</c:v>
                </c:pt>
                <c:pt idx="14">
                  <c:v>2250</c:v>
                </c:pt>
                <c:pt idx="15">
                  <c:v>2400</c:v>
                </c:pt>
                <c:pt idx="16">
                  <c:v>2550</c:v>
                </c:pt>
                <c:pt idx="17">
                  <c:v>2700</c:v>
                </c:pt>
                <c:pt idx="18">
                  <c:v>2850</c:v>
                </c:pt>
                <c:pt idx="19">
                  <c:v>3000</c:v>
                </c:pt>
                <c:pt idx="20">
                  <c:v>3150</c:v>
                </c:pt>
                <c:pt idx="21">
                  <c:v>3300</c:v>
                </c:pt>
                <c:pt idx="22">
                  <c:v>3450</c:v>
                </c:pt>
                <c:pt idx="23">
                  <c:v>3600</c:v>
                </c:pt>
                <c:pt idx="24">
                  <c:v>3750</c:v>
                </c:pt>
                <c:pt idx="25">
                  <c:v>3900</c:v>
                </c:pt>
                <c:pt idx="26">
                  <c:v>4050</c:v>
                </c:pt>
                <c:pt idx="27">
                  <c:v>4200</c:v>
                </c:pt>
                <c:pt idx="28">
                  <c:v>4350</c:v>
                </c:pt>
                <c:pt idx="29">
                  <c:v>4500</c:v>
                </c:pt>
                <c:pt idx="30">
                  <c:v>4650</c:v>
                </c:pt>
                <c:pt idx="31">
                  <c:v>4800</c:v>
                </c:pt>
                <c:pt idx="32">
                  <c:v>4950</c:v>
                </c:pt>
                <c:pt idx="33">
                  <c:v>5100</c:v>
                </c:pt>
                <c:pt idx="34">
                  <c:v>5250</c:v>
                </c:pt>
                <c:pt idx="35">
                  <c:v>5400</c:v>
                </c:pt>
                <c:pt idx="36">
                  <c:v>5550</c:v>
                </c:pt>
                <c:pt idx="37">
                  <c:v>5700</c:v>
                </c:pt>
                <c:pt idx="38">
                  <c:v>5850</c:v>
                </c:pt>
                <c:pt idx="39">
                  <c:v>6000</c:v>
                </c:pt>
                <c:pt idx="40">
                  <c:v>6150</c:v>
                </c:pt>
                <c:pt idx="41">
                  <c:v>6300</c:v>
                </c:pt>
                <c:pt idx="42">
                  <c:v>6450</c:v>
                </c:pt>
                <c:pt idx="43">
                  <c:v>6600</c:v>
                </c:pt>
                <c:pt idx="44">
                  <c:v>6750</c:v>
                </c:pt>
                <c:pt idx="45">
                  <c:v>6900</c:v>
                </c:pt>
                <c:pt idx="46">
                  <c:v>7050</c:v>
                </c:pt>
                <c:pt idx="47">
                  <c:v>7200</c:v>
                </c:pt>
                <c:pt idx="48">
                  <c:v>7350</c:v>
                </c:pt>
                <c:pt idx="49">
                  <c:v>7500</c:v>
                </c:pt>
                <c:pt idx="50">
                  <c:v>7650</c:v>
                </c:pt>
                <c:pt idx="51">
                  <c:v>7800</c:v>
                </c:pt>
                <c:pt idx="52">
                  <c:v>7950</c:v>
                </c:pt>
                <c:pt idx="53">
                  <c:v>8100</c:v>
                </c:pt>
                <c:pt idx="54">
                  <c:v>8250</c:v>
                </c:pt>
                <c:pt idx="55">
                  <c:v>8400</c:v>
                </c:pt>
                <c:pt idx="56">
                  <c:v>8550</c:v>
                </c:pt>
                <c:pt idx="57">
                  <c:v>8700</c:v>
                </c:pt>
                <c:pt idx="58">
                  <c:v>8850</c:v>
                </c:pt>
                <c:pt idx="59">
                  <c:v>9000</c:v>
                </c:pt>
                <c:pt idx="60">
                  <c:v>9150</c:v>
                </c:pt>
                <c:pt idx="61">
                  <c:v>9300</c:v>
                </c:pt>
                <c:pt idx="62">
                  <c:v>9450</c:v>
                </c:pt>
                <c:pt idx="63">
                  <c:v>9600</c:v>
                </c:pt>
                <c:pt idx="64">
                  <c:v>9750</c:v>
                </c:pt>
                <c:pt idx="65">
                  <c:v>9900</c:v>
                </c:pt>
                <c:pt idx="66">
                  <c:v>10050</c:v>
                </c:pt>
                <c:pt idx="67">
                  <c:v>10200</c:v>
                </c:pt>
                <c:pt idx="68">
                  <c:v>10350</c:v>
                </c:pt>
                <c:pt idx="69">
                  <c:v>10500</c:v>
                </c:pt>
                <c:pt idx="70">
                  <c:v>10650</c:v>
                </c:pt>
                <c:pt idx="71">
                  <c:v>10800</c:v>
                </c:pt>
                <c:pt idx="72">
                  <c:v>10950</c:v>
                </c:pt>
                <c:pt idx="73">
                  <c:v>11100</c:v>
                </c:pt>
                <c:pt idx="74">
                  <c:v>11250</c:v>
                </c:pt>
                <c:pt idx="75">
                  <c:v>11400</c:v>
                </c:pt>
                <c:pt idx="76">
                  <c:v>11550</c:v>
                </c:pt>
                <c:pt idx="77">
                  <c:v>11700</c:v>
                </c:pt>
                <c:pt idx="78">
                  <c:v>11850</c:v>
                </c:pt>
                <c:pt idx="79">
                  <c:v>12000</c:v>
                </c:pt>
                <c:pt idx="80">
                  <c:v>12150</c:v>
                </c:pt>
                <c:pt idx="81">
                  <c:v>12300</c:v>
                </c:pt>
                <c:pt idx="82">
                  <c:v>12450</c:v>
                </c:pt>
                <c:pt idx="83">
                  <c:v>12600</c:v>
                </c:pt>
                <c:pt idx="84">
                  <c:v>12750</c:v>
                </c:pt>
                <c:pt idx="85">
                  <c:v>12900</c:v>
                </c:pt>
                <c:pt idx="86">
                  <c:v>13050</c:v>
                </c:pt>
                <c:pt idx="87">
                  <c:v>13200</c:v>
                </c:pt>
                <c:pt idx="88">
                  <c:v>13350</c:v>
                </c:pt>
                <c:pt idx="89">
                  <c:v>13500</c:v>
                </c:pt>
                <c:pt idx="90">
                  <c:v>13650</c:v>
                </c:pt>
                <c:pt idx="91">
                  <c:v>13800</c:v>
                </c:pt>
                <c:pt idx="92">
                  <c:v>13950</c:v>
                </c:pt>
                <c:pt idx="93">
                  <c:v>14100</c:v>
                </c:pt>
                <c:pt idx="94">
                  <c:v>14250</c:v>
                </c:pt>
                <c:pt idx="95">
                  <c:v>14400</c:v>
                </c:pt>
                <c:pt idx="96">
                  <c:v>14550</c:v>
                </c:pt>
                <c:pt idx="97">
                  <c:v>14700</c:v>
                </c:pt>
                <c:pt idx="98">
                  <c:v>14850</c:v>
                </c:pt>
                <c:pt idx="99">
                  <c:v>15000</c:v>
                </c:pt>
                <c:pt idx="100">
                  <c:v>15150</c:v>
                </c:pt>
                <c:pt idx="101">
                  <c:v>15300</c:v>
                </c:pt>
                <c:pt idx="102">
                  <c:v>15450</c:v>
                </c:pt>
                <c:pt idx="103">
                  <c:v>15600</c:v>
                </c:pt>
                <c:pt idx="104">
                  <c:v>15750</c:v>
                </c:pt>
                <c:pt idx="105">
                  <c:v>15900</c:v>
                </c:pt>
                <c:pt idx="106">
                  <c:v>16050</c:v>
                </c:pt>
                <c:pt idx="107">
                  <c:v>16200</c:v>
                </c:pt>
                <c:pt idx="108">
                  <c:v>16350</c:v>
                </c:pt>
                <c:pt idx="109">
                  <c:v>16500</c:v>
                </c:pt>
                <c:pt idx="110">
                  <c:v>16650</c:v>
                </c:pt>
                <c:pt idx="111">
                  <c:v>16800</c:v>
                </c:pt>
                <c:pt idx="112">
                  <c:v>16950</c:v>
                </c:pt>
                <c:pt idx="113">
                  <c:v>17100</c:v>
                </c:pt>
                <c:pt idx="114">
                  <c:v>17250</c:v>
                </c:pt>
                <c:pt idx="115">
                  <c:v>17400</c:v>
                </c:pt>
                <c:pt idx="116">
                  <c:v>17550</c:v>
                </c:pt>
                <c:pt idx="117">
                  <c:v>17700</c:v>
                </c:pt>
                <c:pt idx="118">
                  <c:v>17850</c:v>
                </c:pt>
                <c:pt idx="119">
                  <c:v>18000</c:v>
                </c:pt>
                <c:pt idx="120">
                  <c:v>18150</c:v>
                </c:pt>
                <c:pt idx="121">
                  <c:v>18300</c:v>
                </c:pt>
                <c:pt idx="122">
                  <c:v>18450</c:v>
                </c:pt>
                <c:pt idx="123">
                  <c:v>18600</c:v>
                </c:pt>
                <c:pt idx="124">
                  <c:v>18750</c:v>
                </c:pt>
                <c:pt idx="125">
                  <c:v>18900</c:v>
                </c:pt>
                <c:pt idx="126">
                  <c:v>19050</c:v>
                </c:pt>
                <c:pt idx="127">
                  <c:v>19200</c:v>
                </c:pt>
                <c:pt idx="128">
                  <c:v>19350</c:v>
                </c:pt>
                <c:pt idx="129">
                  <c:v>19500</c:v>
                </c:pt>
                <c:pt idx="130">
                  <c:v>19650</c:v>
                </c:pt>
                <c:pt idx="131">
                  <c:v>19800</c:v>
                </c:pt>
                <c:pt idx="132">
                  <c:v>19950</c:v>
                </c:pt>
                <c:pt idx="133">
                  <c:v>20100</c:v>
                </c:pt>
                <c:pt idx="134">
                  <c:v>20250</c:v>
                </c:pt>
                <c:pt idx="135">
                  <c:v>20400</c:v>
                </c:pt>
                <c:pt idx="136">
                  <c:v>20550</c:v>
                </c:pt>
                <c:pt idx="137">
                  <c:v>20700</c:v>
                </c:pt>
                <c:pt idx="138">
                  <c:v>20850</c:v>
                </c:pt>
                <c:pt idx="139">
                  <c:v>21000</c:v>
                </c:pt>
                <c:pt idx="140">
                  <c:v>21150</c:v>
                </c:pt>
                <c:pt idx="141">
                  <c:v>21300</c:v>
                </c:pt>
                <c:pt idx="142">
                  <c:v>21450</c:v>
                </c:pt>
                <c:pt idx="143">
                  <c:v>21600</c:v>
                </c:pt>
                <c:pt idx="144">
                  <c:v>21750</c:v>
                </c:pt>
                <c:pt idx="145">
                  <c:v>21900</c:v>
                </c:pt>
                <c:pt idx="146">
                  <c:v>22050</c:v>
                </c:pt>
                <c:pt idx="147">
                  <c:v>22200</c:v>
                </c:pt>
                <c:pt idx="148">
                  <c:v>22350</c:v>
                </c:pt>
                <c:pt idx="149">
                  <c:v>22500</c:v>
                </c:pt>
                <c:pt idx="150">
                  <c:v>22650</c:v>
                </c:pt>
                <c:pt idx="151">
                  <c:v>22800</c:v>
                </c:pt>
                <c:pt idx="152">
                  <c:v>22950</c:v>
                </c:pt>
                <c:pt idx="153">
                  <c:v>23100</c:v>
                </c:pt>
                <c:pt idx="154">
                  <c:v>23250</c:v>
                </c:pt>
                <c:pt idx="155">
                  <c:v>23400</c:v>
                </c:pt>
                <c:pt idx="156">
                  <c:v>23550</c:v>
                </c:pt>
                <c:pt idx="157">
                  <c:v>23700</c:v>
                </c:pt>
                <c:pt idx="158">
                  <c:v>23850</c:v>
                </c:pt>
                <c:pt idx="159">
                  <c:v>24000</c:v>
                </c:pt>
                <c:pt idx="160">
                  <c:v>24150</c:v>
                </c:pt>
                <c:pt idx="161">
                  <c:v>24300</c:v>
                </c:pt>
                <c:pt idx="162">
                  <c:v>24450</c:v>
                </c:pt>
                <c:pt idx="163">
                  <c:v>24600</c:v>
                </c:pt>
                <c:pt idx="164">
                  <c:v>24750</c:v>
                </c:pt>
                <c:pt idx="165">
                  <c:v>24900</c:v>
                </c:pt>
                <c:pt idx="166">
                  <c:v>25050</c:v>
                </c:pt>
                <c:pt idx="167">
                  <c:v>25200</c:v>
                </c:pt>
                <c:pt idx="168">
                  <c:v>25350</c:v>
                </c:pt>
                <c:pt idx="169">
                  <c:v>25500</c:v>
                </c:pt>
                <c:pt idx="170">
                  <c:v>25650</c:v>
                </c:pt>
                <c:pt idx="171">
                  <c:v>25800</c:v>
                </c:pt>
                <c:pt idx="172">
                  <c:v>25950</c:v>
                </c:pt>
                <c:pt idx="173">
                  <c:v>26100</c:v>
                </c:pt>
                <c:pt idx="174">
                  <c:v>26250</c:v>
                </c:pt>
                <c:pt idx="175">
                  <c:v>26400</c:v>
                </c:pt>
                <c:pt idx="176">
                  <c:v>26550</c:v>
                </c:pt>
                <c:pt idx="177">
                  <c:v>26700</c:v>
                </c:pt>
                <c:pt idx="178">
                  <c:v>26850</c:v>
                </c:pt>
                <c:pt idx="179">
                  <c:v>27000</c:v>
                </c:pt>
                <c:pt idx="180">
                  <c:v>27150</c:v>
                </c:pt>
                <c:pt idx="181">
                  <c:v>27300</c:v>
                </c:pt>
                <c:pt idx="182">
                  <c:v>27450</c:v>
                </c:pt>
                <c:pt idx="183">
                  <c:v>27600</c:v>
                </c:pt>
                <c:pt idx="184">
                  <c:v>27750</c:v>
                </c:pt>
                <c:pt idx="185">
                  <c:v>27900</c:v>
                </c:pt>
                <c:pt idx="186">
                  <c:v>28050</c:v>
                </c:pt>
                <c:pt idx="187">
                  <c:v>28200</c:v>
                </c:pt>
                <c:pt idx="188">
                  <c:v>28350</c:v>
                </c:pt>
                <c:pt idx="189">
                  <c:v>28500</c:v>
                </c:pt>
                <c:pt idx="190">
                  <c:v>28650</c:v>
                </c:pt>
                <c:pt idx="191">
                  <c:v>28800</c:v>
                </c:pt>
                <c:pt idx="192">
                  <c:v>28950</c:v>
                </c:pt>
                <c:pt idx="193">
                  <c:v>29100</c:v>
                </c:pt>
                <c:pt idx="194">
                  <c:v>29250</c:v>
                </c:pt>
                <c:pt idx="195">
                  <c:v>29400</c:v>
                </c:pt>
                <c:pt idx="196">
                  <c:v>29550</c:v>
                </c:pt>
                <c:pt idx="197">
                  <c:v>29700</c:v>
                </c:pt>
                <c:pt idx="198">
                  <c:v>29850</c:v>
                </c:pt>
                <c:pt idx="199">
                  <c:v>20000+</c:v>
                </c:pt>
              </c:strCache>
            </c:strRef>
          </c:cat>
          <c:val>
            <c:numRef>
              <c:f>Kent!$F$2:$F$201</c:f>
              <c:numCache>
                <c:formatCode>General</c:formatCode>
                <c:ptCount val="200"/>
                <c:pt idx="0">
                  <c:v>29</c:v>
                </c:pt>
                <c:pt idx="1">
                  <c:v>0</c:v>
                </c:pt>
                <c:pt idx="2">
                  <c:v>0</c:v>
                </c:pt>
                <c:pt idx="3">
                  <c:v>20</c:v>
                </c:pt>
                <c:pt idx="4">
                  <c:v>9</c:v>
                </c:pt>
                <c:pt idx="5">
                  <c:v>27</c:v>
                </c:pt>
                <c:pt idx="6">
                  <c:v>49</c:v>
                </c:pt>
                <c:pt idx="7">
                  <c:v>77</c:v>
                </c:pt>
                <c:pt idx="8">
                  <c:v>77</c:v>
                </c:pt>
                <c:pt idx="9">
                  <c:v>71</c:v>
                </c:pt>
                <c:pt idx="10">
                  <c:v>131</c:v>
                </c:pt>
                <c:pt idx="11">
                  <c:v>166</c:v>
                </c:pt>
                <c:pt idx="12">
                  <c:v>147</c:v>
                </c:pt>
                <c:pt idx="13">
                  <c:v>119</c:v>
                </c:pt>
                <c:pt idx="14">
                  <c:v>149</c:v>
                </c:pt>
                <c:pt idx="15">
                  <c:v>161</c:v>
                </c:pt>
                <c:pt idx="16">
                  <c:v>170</c:v>
                </c:pt>
                <c:pt idx="17">
                  <c:v>230</c:v>
                </c:pt>
                <c:pt idx="18">
                  <c:v>204</c:v>
                </c:pt>
                <c:pt idx="19">
                  <c:v>258</c:v>
                </c:pt>
                <c:pt idx="20">
                  <c:v>223</c:v>
                </c:pt>
                <c:pt idx="21">
                  <c:v>232</c:v>
                </c:pt>
                <c:pt idx="22">
                  <c:v>210</c:v>
                </c:pt>
                <c:pt idx="23">
                  <c:v>251</c:v>
                </c:pt>
                <c:pt idx="24">
                  <c:v>363</c:v>
                </c:pt>
                <c:pt idx="25">
                  <c:v>288</c:v>
                </c:pt>
                <c:pt idx="26">
                  <c:v>275</c:v>
                </c:pt>
                <c:pt idx="27">
                  <c:v>266</c:v>
                </c:pt>
                <c:pt idx="28">
                  <c:v>301</c:v>
                </c:pt>
                <c:pt idx="29">
                  <c:v>293</c:v>
                </c:pt>
                <c:pt idx="30">
                  <c:v>341</c:v>
                </c:pt>
                <c:pt idx="31">
                  <c:v>292</c:v>
                </c:pt>
                <c:pt idx="32">
                  <c:v>278</c:v>
                </c:pt>
                <c:pt idx="33">
                  <c:v>309</c:v>
                </c:pt>
                <c:pt idx="34">
                  <c:v>343</c:v>
                </c:pt>
                <c:pt idx="35">
                  <c:v>268</c:v>
                </c:pt>
                <c:pt idx="36">
                  <c:v>306</c:v>
                </c:pt>
                <c:pt idx="37">
                  <c:v>322</c:v>
                </c:pt>
                <c:pt idx="38">
                  <c:v>300</c:v>
                </c:pt>
                <c:pt idx="39">
                  <c:v>324</c:v>
                </c:pt>
                <c:pt idx="40">
                  <c:v>286</c:v>
                </c:pt>
                <c:pt idx="41">
                  <c:v>366</c:v>
                </c:pt>
                <c:pt idx="42">
                  <c:v>230</c:v>
                </c:pt>
                <c:pt idx="43">
                  <c:v>280</c:v>
                </c:pt>
                <c:pt idx="44">
                  <c:v>275</c:v>
                </c:pt>
                <c:pt idx="45">
                  <c:v>273</c:v>
                </c:pt>
                <c:pt idx="46">
                  <c:v>331</c:v>
                </c:pt>
                <c:pt idx="47">
                  <c:v>233</c:v>
                </c:pt>
                <c:pt idx="48">
                  <c:v>281</c:v>
                </c:pt>
                <c:pt idx="49">
                  <c:v>346</c:v>
                </c:pt>
                <c:pt idx="50">
                  <c:v>302</c:v>
                </c:pt>
                <c:pt idx="51">
                  <c:v>311</c:v>
                </c:pt>
                <c:pt idx="52">
                  <c:v>273</c:v>
                </c:pt>
                <c:pt idx="53">
                  <c:v>286</c:v>
                </c:pt>
                <c:pt idx="54">
                  <c:v>261</c:v>
                </c:pt>
                <c:pt idx="55">
                  <c:v>333</c:v>
                </c:pt>
                <c:pt idx="56">
                  <c:v>255</c:v>
                </c:pt>
                <c:pt idx="57">
                  <c:v>255</c:v>
                </c:pt>
                <c:pt idx="58">
                  <c:v>190</c:v>
                </c:pt>
                <c:pt idx="59">
                  <c:v>232</c:v>
                </c:pt>
                <c:pt idx="60">
                  <c:v>236</c:v>
                </c:pt>
                <c:pt idx="61">
                  <c:v>264</c:v>
                </c:pt>
                <c:pt idx="62">
                  <c:v>251</c:v>
                </c:pt>
                <c:pt idx="63">
                  <c:v>219</c:v>
                </c:pt>
                <c:pt idx="64">
                  <c:v>214</c:v>
                </c:pt>
                <c:pt idx="65">
                  <c:v>229</c:v>
                </c:pt>
                <c:pt idx="66">
                  <c:v>165</c:v>
                </c:pt>
                <c:pt idx="67">
                  <c:v>162</c:v>
                </c:pt>
                <c:pt idx="68">
                  <c:v>212</c:v>
                </c:pt>
                <c:pt idx="69">
                  <c:v>158</c:v>
                </c:pt>
                <c:pt idx="70">
                  <c:v>176</c:v>
                </c:pt>
                <c:pt idx="71">
                  <c:v>214</c:v>
                </c:pt>
                <c:pt idx="72">
                  <c:v>143</c:v>
                </c:pt>
                <c:pt idx="73">
                  <c:v>152</c:v>
                </c:pt>
                <c:pt idx="74">
                  <c:v>185</c:v>
                </c:pt>
                <c:pt idx="75">
                  <c:v>91</c:v>
                </c:pt>
                <c:pt idx="76">
                  <c:v>152</c:v>
                </c:pt>
                <c:pt idx="77">
                  <c:v>180</c:v>
                </c:pt>
                <c:pt idx="78">
                  <c:v>163</c:v>
                </c:pt>
                <c:pt idx="79">
                  <c:v>159</c:v>
                </c:pt>
                <c:pt idx="80">
                  <c:v>115</c:v>
                </c:pt>
                <c:pt idx="81">
                  <c:v>146</c:v>
                </c:pt>
                <c:pt idx="82">
                  <c:v>144</c:v>
                </c:pt>
                <c:pt idx="83">
                  <c:v>120</c:v>
                </c:pt>
                <c:pt idx="84">
                  <c:v>136</c:v>
                </c:pt>
                <c:pt idx="85">
                  <c:v>171</c:v>
                </c:pt>
                <c:pt idx="86">
                  <c:v>137</c:v>
                </c:pt>
                <c:pt idx="87">
                  <c:v>112</c:v>
                </c:pt>
                <c:pt idx="88">
                  <c:v>126</c:v>
                </c:pt>
                <c:pt idx="89">
                  <c:v>111</c:v>
                </c:pt>
                <c:pt idx="90">
                  <c:v>82</c:v>
                </c:pt>
                <c:pt idx="91">
                  <c:v>89</c:v>
                </c:pt>
                <c:pt idx="92">
                  <c:v>85</c:v>
                </c:pt>
                <c:pt idx="93">
                  <c:v>50</c:v>
                </c:pt>
                <c:pt idx="94">
                  <c:v>97</c:v>
                </c:pt>
                <c:pt idx="95">
                  <c:v>95</c:v>
                </c:pt>
                <c:pt idx="96">
                  <c:v>71</c:v>
                </c:pt>
                <c:pt idx="97">
                  <c:v>72</c:v>
                </c:pt>
                <c:pt idx="98">
                  <c:v>98</c:v>
                </c:pt>
                <c:pt idx="99">
                  <c:v>64</c:v>
                </c:pt>
                <c:pt idx="100">
                  <c:v>92</c:v>
                </c:pt>
                <c:pt idx="101">
                  <c:v>49</c:v>
                </c:pt>
                <c:pt idx="102">
                  <c:v>70</c:v>
                </c:pt>
                <c:pt idx="103">
                  <c:v>94</c:v>
                </c:pt>
                <c:pt idx="104">
                  <c:v>68</c:v>
                </c:pt>
                <c:pt idx="105">
                  <c:v>64</c:v>
                </c:pt>
                <c:pt idx="106">
                  <c:v>62</c:v>
                </c:pt>
                <c:pt idx="107">
                  <c:v>29</c:v>
                </c:pt>
                <c:pt idx="108">
                  <c:v>53</c:v>
                </c:pt>
                <c:pt idx="109">
                  <c:v>58</c:v>
                </c:pt>
                <c:pt idx="110">
                  <c:v>76</c:v>
                </c:pt>
                <c:pt idx="111">
                  <c:v>45</c:v>
                </c:pt>
                <c:pt idx="112">
                  <c:v>48</c:v>
                </c:pt>
                <c:pt idx="113">
                  <c:v>37</c:v>
                </c:pt>
                <c:pt idx="114">
                  <c:v>57</c:v>
                </c:pt>
                <c:pt idx="115">
                  <c:v>44</c:v>
                </c:pt>
                <c:pt idx="116">
                  <c:v>36</c:v>
                </c:pt>
                <c:pt idx="117">
                  <c:v>42</c:v>
                </c:pt>
                <c:pt idx="118">
                  <c:v>41</c:v>
                </c:pt>
                <c:pt idx="119">
                  <c:v>39</c:v>
                </c:pt>
                <c:pt idx="120">
                  <c:v>49</c:v>
                </c:pt>
                <c:pt idx="121">
                  <c:v>47</c:v>
                </c:pt>
                <c:pt idx="122">
                  <c:v>32</c:v>
                </c:pt>
                <c:pt idx="123">
                  <c:v>38</c:v>
                </c:pt>
                <c:pt idx="124">
                  <c:v>46</c:v>
                </c:pt>
                <c:pt idx="125">
                  <c:v>50</c:v>
                </c:pt>
                <c:pt idx="126">
                  <c:v>27</c:v>
                </c:pt>
                <c:pt idx="127">
                  <c:v>49</c:v>
                </c:pt>
                <c:pt idx="128">
                  <c:v>51</c:v>
                </c:pt>
                <c:pt idx="129">
                  <c:v>19</c:v>
                </c:pt>
                <c:pt idx="130">
                  <c:v>41</c:v>
                </c:pt>
                <c:pt idx="131">
                  <c:v>37</c:v>
                </c:pt>
                <c:pt idx="132">
                  <c:v>37</c:v>
                </c:pt>
                <c:pt idx="133">
                  <c:v>48</c:v>
                </c:pt>
                <c:pt idx="134">
                  <c:v>34</c:v>
                </c:pt>
                <c:pt idx="135">
                  <c:v>22</c:v>
                </c:pt>
                <c:pt idx="136">
                  <c:v>20</c:v>
                </c:pt>
                <c:pt idx="137">
                  <c:v>11</c:v>
                </c:pt>
                <c:pt idx="138">
                  <c:v>49</c:v>
                </c:pt>
                <c:pt idx="139">
                  <c:v>23</c:v>
                </c:pt>
                <c:pt idx="140">
                  <c:v>19</c:v>
                </c:pt>
                <c:pt idx="141">
                  <c:v>21</c:v>
                </c:pt>
                <c:pt idx="142">
                  <c:v>19</c:v>
                </c:pt>
                <c:pt idx="143">
                  <c:v>32</c:v>
                </c:pt>
                <c:pt idx="144">
                  <c:v>12</c:v>
                </c:pt>
                <c:pt idx="145">
                  <c:v>13</c:v>
                </c:pt>
                <c:pt idx="146">
                  <c:v>22</c:v>
                </c:pt>
                <c:pt idx="147">
                  <c:v>7</c:v>
                </c:pt>
                <c:pt idx="148">
                  <c:v>8</c:v>
                </c:pt>
                <c:pt idx="149">
                  <c:v>12</c:v>
                </c:pt>
                <c:pt idx="150">
                  <c:v>25</c:v>
                </c:pt>
                <c:pt idx="151">
                  <c:v>31</c:v>
                </c:pt>
                <c:pt idx="152">
                  <c:v>25</c:v>
                </c:pt>
                <c:pt idx="153">
                  <c:v>7</c:v>
                </c:pt>
                <c:pt idx="154">
                  <c:v>26</c:v>
                </c:pt>
                <c:pt idx="155">
                  <c:v>13</c:v>
                </c:pt>
                <c:pt idx="156">
                  <c:v>27</c:v>
                </c:pt>
                <c:pt idx="157">
                  <c:v>10</c:v>
                </c:pt>
                <c:pt idx="158">
                  <c:v>23</c:v>
                </c:pt>
                <c:pt idx="159">
                  <c:v>17</c:v>
                </c:pt>
                <c:pt idx="160">
                  <c:v>4</c:v>
                </c:pt>
                <c:pt idx="161">
                  <c:v>22</c:v>
                </c:pt>
                <c:pt idx="162">
                  <c:v>21</c:v>
                </c:pt>
                <c:pt idx="163">
                  <c:v>3</c:v>
                </c:pt>
                <c:pt idx="164">
                  <c:v>3</c:v>
                </c:pt>
                <c:pt idx="165">
                  <c:v>8</c:v>
                </c:pt>
                <c:pt idx="166">
                  <c:v>20</c:v>
                </c:pt>
                <c:pt idx="167">
                  <c:v>9</c:v>
                </c:pt>
                <c:pt idx="168">
                  <c:v>17</c:v>
                </c:pt>
                <c:pt idx="169">
                  <c:v>18</c:v>
                </c:pt>
                <c:pt idx="170">
                  <c:v>19</c:v>
                </c:pt>
                <c:pt idx="171">
                  <c:v>9</c:v>
                </c:pt>
                <c:pt idx="172">
                  <c:v>15</c:v>
                </c:pt>
                <c:pt idx="173">
                  <c:v>4</c:v>
                </c:pt>
                <c:pt idx="174">
                  <c:v>14</c:v>
                </c:pt>
                <c:pt idx="175">
                  <c:v>13</c:v>
                </c:pt>
                <c:pt idx="176">
                  <c:v>33</c:v>
                </c:pt>
                <c:pt idx="177">
                  <c:v>11</c:v>
                </c:pt>
                <c:pt idx="178">
                  <c:v>5</c:v>
                </c:pt>
                <c:pt idx="179">
                  <c:v>18</c:v>
                </c:pt>
                <c:pt idx="180">
                  <c:v>8</c:v>
                </c:pt>
                <c:pt idx="181">
                  <c:v>7</c:v>
                </c:pt>
                <c:pt idx="182">
                  <c:v>14</c:v>
                </c:pt>
                <c:pt idx="183">
                  <c:v>3</c:v>
                </c:pt>
                <c:pt idx="184">
                  <c:v>5</c:v>
                </c:pt>
                <c:pt idx="185">
                  <c:v>11</c:v>
                </c:pt>
                <c:pt idx="186">
                  <c:v>13</c:v>
                </c:pt>
                <c:pt idx="187">
                  <c:v>15</c:v>
                </c:pt>
                <c:pt idx="188">
                  <c:v>5</c:v>
                </c:pt>
                <c:pt idx="189">
                  <c:v>7</c:v>
                </c:pt>
                <c:pt idx="190">
                  <c:v>4</c:v>
                </c:pt>
                <c:pt idx="191">
                  <c:v>13</c:v>
                </c:pt>
                <c:pt idx="192">
                  <c:v>11</c:v>
                </c:pt>
                <c:pt idx="193">
                  <c:v>14</c:v>
                </c:pt>
                <c:pt idx="194">
                  <c:v>12</c:v>
                </c:pt>
                <c:pt idx="195">
                  <c:v>2</c:v>
                </c:pt>
                <c:pt idx="196">
                  <c:v>7</c:v>
                </c:pt>
                <c:pt idx="197">
                  <c:v>2</c:v>
                </c:pt>
                <c:pt idx="198">
                  <c:v>7</c:v>
                </c:pt>
                <c:pt idx="199">
                  <c:v>670</c:v>
                </c:pt>
              </c:numCache>
            </c:numRef>
          </c:val>
        </c:ser>
        <c:gapWidth val="0"/>
        <c:axId val="66907136"/>
        <c:axId val="70464256"/>
      </c:barChart>
      <c:catAx>
        <c:axId val="66907136"/>
        <c:scaling>
          <c:orientation val="minMax"/>
        </c:scaling>
        <c:axPos val="b"/>
        <c:tickLblPos val="none"/>
        <c:crossAx val="70464256"/>
        <c:crosses val="autoZero"/>
        <c:auto val="1"/>
        <c:lblAlgn val="ctr"/>
        <c:lblOffset val="100"/>
      </c:catAx>
      <c:valAx>
        <c:axId val="70464256"/>
        <c:scaling>
          <c:orientation val="minMax"/>
          <c:max val="400"/>
        </c:scaling>
        <c:axPos val="l"/>
        <c:majorGridlines/>
        <c:numFmt formatCode="General" sourceLinked="1"/>
        <c:tickLblPos val="nextTo"/>
        <c:txPr>
          <a:bodyPr/>
          <a:lstStyle/>
          <a:p>
            <a:pPr>
              <a:defRPr sz="1400"/>
            </a:pPr>
            <a:endParaRPr lang="tr-TR"/>
          </a:p>
        </c:txPr>
        <c:crossAx val="66907136"/>
        <c:crosses val="autoZero"/>
        <c:crossBetween val="between"/>
        <c:majorUnit val="100"/>
      </c:valAx>
    </c:plotArea>
    <c:plotVisOnly val="1"/>
    <c:dispBlanksAs val="gap"/>
  </c:chart>
  <c:txPr>
    <a:bodyPr/>
    <a:lstStyle/>
    <a:p>
      <a:pPr>
        <a:defRPr sz="1800"/>
      </a:pPr>
      <a:endParaRPr lang="tr-T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tr-TR"/>
  <c:style val="10"/>
  <c:chart>
    <c:autoTitleDeleted val="1"/>
    <c:plotArea>
      <c:layout/>
      <c:barChart>
        <c:barDir val="col"/>
        <c:grouping val="clustered"/>
        <c:ser>
          <c:idx val="0"/>
          <c:order val="0"/>
          <c:tx>
            <c:strRef>
              <c:f>Kır!$J$1</c:f>
              <c:strCache>
                <c:ptCount val="1"/>
                <c:pt idx="0">
                  <c:v>Frequency</c:v>
                </c:pt>
              </c:strCache>
            </c:strRef>
          </c:tx>
          <c:cat>
            <c:strRef>
              <c:f>Kır!$I$2:$I$201</c:f>
              <c:strCache>
                <c:ptCount val="200"/>
                <c:pt idx="0">
                  <c:v>150</c:v>
                </c:pt>
                <c:pt idx="1">
                  <c:v>300</c:v>
                </c:pt>
                <c:pt idx="2">
                  <c:v>450</c:v>
                </c:pt>
                <c:pt idx="3">
                  <c:v>600</c:v>
                </c:pt>
                <c:pt idx="4">
                  <c:v>750</c:v>
                </c:pt>
                <c:pt idx="5">
                  <c:v>900</c:v>
                </c:pt>
                <c:pt idx="6">
                  <c:v>1050</c:v>
                </c:pt>
                <c:pt idx="7">
                  <c:v>1200</c:v>
                </c:pt>
                <c:pt idx="8">
                  <c:v>1350</c:v>
                </c:pt>
                <c:pt idx="9">
                  <c:v>1500</c:v>
                </c:pt>
                <c:pt idx="10">
                  <c:v>1650</c:v>
                </c:pt>
                <c:pt idx="11">
                  <c:v>1800</c:v>
                </c:pt>
                <c:pt idx="12">
                  <c:v>1950</c:v>
                </c:pt>
                <c:pt idx="13">
                  <c:v>2100</c:v>
                </c:pt>
                <c:pt idx="14">
                  <c:v>2250</c:v>
                </c:pt>
                <c:pt idx="15">
                  <c:v>2400</c:v>
                </c:pt>
                <c:pt idx="16">
                  <c:v>2550</c:v>
                </c:pt>
                <c:pt idx="17">
                  <c:v>2700</c:v>
                </c:pt>
                <c:pt idx="18">
                  <c:v>2850</c:v>
                </c:pt>
                <c:pt idx="19">
                  <c:v>3000</c:v>
                </c:pt>
                <c:pt idx="20">
                  <c:v>3150</c:v>
                </c:pt>
                <c:pt idx="21">
                  <c:v>3300</c:v>
                </c:pt>
                <c:pt idx="22">
                  <c:v>3450</c:v>
                </c:pt>
                <c:pt idx="23">
                  <c:v>3600</c:v>
                </c:pt>
                <c:pt idx="24">
                  <c:v>3750</c:v>
                </c:pt>
                <c:pt idx="25">
                  <c:v>3900</c:v>
                </c:pt>
                <c:pt idx="26">
                  <c:v>4050</c:v>
                </c:pt>
                <c:pt idx="27">
                  <c:v>4200</c:v>
                </c:pt>
                <c:pt idx="28">
                  <c:v>4350</c:v>
                </c:pt>
                <c:pt idx="29">
                  <c:v>4500</c:v>
                </c:pt>
                <c:pt idx="30">
                  <c:v>4650</c:v>
                </c:pt>
                <c:pt idx="31">
                  <c:v>4800</c:v>
                </c:pt>
                <c:pt idx="32">
                  <c:v>4950</c:v>
                </c:pt>
                <c:pt idx="33">
                  <c:v>5100</c:v>
                </c:pt>
                <c:pt idx="34">
                  <c:v>5250</c:v>
                </c:pt>
                <c:pt idx="35">
                  <c:v>5400</c:v>
                </c:pt>
                <c:pt idx="36">
                  <c:v>5550</c:v>
                </c:pt>
                <c:pt idx="37">
                  <c:v>5700</c:v>
                </c:pt>
                <c:pt idx="38">
                  <c:v>5850</c:v>
                </c:pt>
                <c:pt idx="39">
                  <c:v>6000</c:v>
                </c:pt>
                <c:pt idx="40">
                  <c:v>6150</c:v>
                </c:pt>
                <c:pt idx="41">
                  <c:v>6300</c:v>
                </c:pt>
                <c:pt idx="42">
                  <c:v>6450</c:v>
                </c:pt>
                <c:pt idx="43">
                  <c:v>6600</c:v>
                </c:pt>
                <c:pt idx="44">
                  <c:v>6750</c:v>
                </c:pt>
                <c:pt idx="45">
                  <c:v>6900</c:v>
                </c:pt>
                <c:pt idx="46">
                  <c:v>7050</c:v>
                </c:pt>
                <c:pt idx="47">
                  <c:v>7200</c:v>
                </c:pt>
                <c:pt idx="48">
                  <c:v>7350</c:v>
                </c:pt>
                <c:pt idx="49">
                  <c:v>7500</c:v>
                </c:pt>
                <c:pt idx="50">
                  <c:v>7650</c:v>
                </c:pt>
                <c:pt idx="51">
                  <c:v>7800</c:v>
                </c:pt>
                <c:pt idx="52">
                  <c:v>7950</c:v>
                </c:pt>
                <c:pt idx="53">
                  <c:v>8100</c:v>
                </c:pt>
                <c:pt idx="54">
                  <c:v>8250</c:v>
                </c:pt>
                <c:pt idx="55">
                  <c:v>8400</c:v>
                </c:pt>
                <c:pt idx="56">
                  <c:v>8550</c:v>
                </c:pt>
                <c:pt idx="57">
                  <c:v>8700</c:v>
                </c:pt>
                <c:pt idx="58">
                  <c:v>8850</c:v>
                </c:pt>
                <c:pt idx="59">
                  <c:v>9000</c:v>
                </c:pt>
                <c:pt idx="60">
                  <c:v>9150</c:v>
                </c:pt>
                <c:pt idx="61">
                  <c:v>9300</c:v>
                </c:pt>
                <c:pt idx="62">
                  <c:v>9450</c:v>
                </c:pt>
                <c:pt idx="63">
                  <c:v>9600</c:v>
                </c:pt>
                <c:pt idx="64">
                  <c:v>9750</c:v>
                </c:pt>
                <c:pt idx="65">
                  <c:v>9900</c:v>
                </c:pt>
                <c:pt idx="66">
                  <c:v>10050</c:v>
                </c:pt>
                <c:pt idx="67">
                  <c:v>10200</c:v>
                </c:pt>
                <c:pt idx="68">
                  <c:v>10350</c:v>
                </c:pt>
                <c:pt idx="69">
                  <c:v>10500</c:v>
                </c:pt>
                <c:pt idx="70">
                  <c:v>10650</c:v>
                </c:pt>
                <c:pt idx="71">
                  <c:v>10800</c:v>
                </c:pt>
                <c:pt idx="72">
                  <c:v>10950</c:v>
                </c:pt>
                <c:pt idx="73">
                  <c:v>11100</c:v>
                </c:pt>
                <c:pt idx="74">
                  <c:v>11250</c:v>
                </c:pt>
                <c:pt idx="75">
                  <c:v>11400</c:v>
                </c:pt>
                <c:pt idx="76">
                  <c:v>11550</c:v>
                </c:pt>
                <c:pt idx="77">
                  <c:v>11700</c:v>
                </c:pt>
                <c:pt idx="78">
                  <c:v>11850</c:v>
                </c:pt>
                <c:pt idx="79">
                  <c:v>12000</c:v>
                </c:pt>
                <c:pt idx="80">
                  <c:v>12150</c:v>
                </c:pt>
                <c:pt idx="81">
                  <c:v>12300</c:v>
                </c:pt>
                <c:pt idx="82">
                  <c:v>12450</c:v>
                </c:pt>
                <c:pt idx="83">
                  <c:v>12600</c:v>
                </c:pt>
                <c:pt idx="84">
                  <c:v>12750</c:v>
                </c:pt>
                <c:pt idx="85">
                  <c:v>12900</c:v>
                </c:pt>
                <c:pt idx="86">
                  <c:v>13050</c:v>
                </c:pt>
                <c:pt idx="87">
                  <c:v>13200</c:v>
                </c:pt>
                <c:pt idx="88">
                  <c:v>13350</c:v>
                </c:pt>
                <c:pt idx="89">
                  <c:v>13500</c:v>
                </c:pt>
                <c:pt idx="90">
                  <c:v>13650</c:v>
                </c:pt>
                <c:pt idx="91">
                  <c:v>13800</c:v>
                </c:pt>
                <c:pt idx="92">
                  <c:v>13950</c:v>
                </c:pt>
                <c:pt idx="93">
                  <c:v>14100</c:v>
                </c:pt>
                <c:pt idx="94">
                  <c:v>14250</c:v>
                </c:pt>
                <c:pt idx="95">
                  <c:v>14400</c:v>
                </c:pt>
                <c:pt idx="96">
                  <c:v>14550</c:v>
                </c:pt>
                <c:pt idx="97">
                  <c:v>14700</c:v>
                </c:pt>
                <c:pt idx="98">
                  <c:v>14850</c:v>
                </c:pt>
                <c:pt idx="99">
                  <c:v>15000</c:v>
                </c:pt>
                <c:pt idx="100">
                  <c:v>15150</c:v>
                </c:pt>
                <c:pt idx="101">
                  <c:v>15300</c:v>
                </c:pt>
                <c:pt idx="102">
                  <c:v>15450</c:v>
                </c:pt>
                <c:pt idx="103">
                  <c:v>15600</c:v>
                </c:pt>
                <c:pt idx="104">
                  <c:v>15750</c:v>
                </c:pt>
                <c:pt idx="105">
                  <c:v>15900</c:v>
                </c:pt>
                <c:pt idx="106">
                  <c:v>16050</c:v>
                </c:pt>
                <c:pt idx="107">
                  <c:v>16200</c:v>
                </c:pt>
                <c:pt idx="108">
                  <c:v>16350</c:v>
                </c:pt>
                <c:pt idx="109">
                  <c:v>16500</c:v>
                </c:pt>
                <c:pt idx="110">
                  <c:v>16650</c:v>
                </c:pt>
                <c:pt idx="111">
                  <c:v>16800</c:v>
                </c:pt>
                <c:pt idx="112">
                  <c:v>16950</c:v>
                </c:pt>
                <c:pt idx="113">
                  <c:v>17100</c:v>
                </c:pt>
                <c:pt idx="114">
                  <c:v>17250</c:v>
                </c:pt>
                <c:pt idx="115">
                  <c:v>17400</c:v>
                </c:pt>
                <c:pt idx="116">
                  <c:v>17550</c:v>
                </c:pt>
                <c:pt idx="117">
                  <c:v>17700</c:v>
                </c:pt>
                <c:pt idx="118">
                  <c:v>17850</c:v>
                </c:pt>
                <c:pt idx="119">
                  <c:v>18000</c:v>
                </c:pt>
                <c:pt idx="120">
                  <c:v>18150</c:v>
                </c:pt>
                <c:pt idx="121">
                  <c:v>18300</c:v>
                </c:pt>
                <c:pt idx="122">
                  <c:v>18450</c:v>
                </c:pt>
                <c:pt idx="123">
                  <c:v>18600</c:v>
                </c:pt>
                <c:pt idx="124">
                  <c:v>18750</c:v>
                </c:pt>
                <c:pt idx="125">
                  <c:v>18900</c:v>
                </c:pt>
                <c:pt idx="126">
                  <c:v>19050</c:v>
                </c:pt>
                <c:pt idx="127">
                  <c:v>19200</c:v>
                </c:pt>
                <c:pt idx="128">
                  <c:v>19350</c:v>
                </c:pt>
                <c:pt idx="129">
                  <c:v>19500</c:v>
                </c:pt>
                <c:pt idx="130">
                  <c:v>19650</c:v>
                </c:pt>
                <c:pt idx="131">
                  <c:v>19800</c:v>
                </c:pt>
                <c:pt idx="132">
                  <c:v>19950</c:v>
                </c:pt>
                <c:pt idx="133">
                  <c:v>20100</c:v>
                </c:pt>
                <c:pt idx="134">
                  <c:v>20250</c:v>
                </c:pt>
                <c:pt idx="135">
                  <c:v>20400</c:v>
                </c:pt>
                <c:pt idx="136">
                  <c:v>20550</c:v>
                </c:pt>
                <c:pt idx="137">
                  <c:v>20700</c:v>
                </c:pt>
                <c:pt idx="138">
                  <c:v>20850</c:v>
                </c:pt>
                <c:pt idx="139">
                  <c:v>21000</c:v>
                </c:pt>
                <c:pt idx="140">
                  <c:v>21150</c:v>
                </c:pt>
                <c:pt idx="141">
                  <c:v>21300</c:v>
                </c:pt>
                <c:pt idx="142">
                  <c:v>21450</c:v>
                </c:pt>
                <c:pt idx="143">
                  <c:v>21600</c:v>
                </c:pt>
                <c:pt idx="144">
                  <c:v>21750</c:v>
                </c:pt>
                <c:pt idx="145">
                  <c:v>21900</c:v>
                </c:pt>
                <c:pt idx="146">
                  <c:v>22050</c:v>
                </c:pt>
                <c:pt idx="147">
                  <c:v>22200</c:v>
                </c:pt>
                <c:pt idx="148">
                  <c:v>22350</c:v>
                </c:pt>
                <c:pt idx="149">
                  <c:v>22500</c:v>
                </c:pt>
                <c:pt idx="150">
                  <c:v>22650</c:v>
                </c:pt>
                <c:pt idx="151">
                  <c:v>22800</c:v>
                </c:pt>
                <c:pt idx="152">
                  <c:v>22950</c:v>
                </c:pt>
                <c:pt idx="153">
                  <c:v>23100</c:v>
                </c:pt>
                <c:pt idx="154">
                  <c:v>23250</c:v>
                </c:pt>
                <c:pt idx="155">
                  <c:v>23400</c:v>
                </c:pt>
                <c:pt idx="156">
                  <c:v>23550</c:v>
                </c:pt>
                <c:pt idx="157">
                  <c:v>23700</c:v>
                </c:pt>
                <c:pt idx="158">
                  <c:v>23850</c:v>
                </c:pt>
                <c:pt idx="159">
                  <c:v>24000</c:v>
                </c:pt>
                <c:pt idx="160">
                  <c:v>24150</c:v>
                </c:pt>
                <c:pt idx="161">
                  <c:v>24300</c:v>
                </c:pt>
                <c:pt idx="162">
                  <c:v>24450</c:v>
                </c:pt>
                <c:pt idx="163">
                  <c:v>24600</c:v>
                </c:pt>
                <c:pt idx="164">
                  <c:v>24750</c:v>
                </c:pt>
                <c:pt idx="165">
                  <c:v>24900</c:v>
                </c:pt>
                <c:pt idx="166">
                  <c:v>25050</c:v>
                </c:pt>
                <c:pt idx="167">
                  <c:v>25200</c:v>
                </c:pt>
                <c:pt idx="168">
                  <c:v>25350</c:v>
                </c:pt>
                <c:pt idx="169">
                  <c:v>25500</c:v>
                </c:pt>
                <c:pt idx="170">
                  <c:v>25650</c:v>
                </c:pt>
                <c:pt idx="171">
                  <c:v>25800</c:v>
                </c:pt>
                <c:pt idx="172">
                  <c:v>25950</c:v>
                </c:pt>
                <c:pt idx="173">
                  <c:v>26100</c:v>
                </c:pt>
                <c:pt idx="174">
                  <c:v>26250</c:v>
                </c:pt>
                <c:pt idx="175">
                  <c:v>26400</c:v>
                </c:pt>
                <c:pt idx="176">
                  <c:v>26550</c:v>
                </c:pt>
                <c:pt idx="177">
                  <c:v>26700</c:v>
                </c:pt>
                <c:pt idx="178">
                  <c:v>26850</c:v>
                </c:pt>
                <c:pt idx="179">
                  <c:v>27000</c:v>
                </c:pt>
                <c:pt idx="180">
                  <c:v>27150</c:v>
                </c:pt>
                <c:pt idx="181">
                  <c:v>27300</c:v>
                </c:pt>
                <c:pt idx="182">
                  <c:v>27450</c:v>
                </c:pt>
                <c:pt idx="183">
                  <c:v>27600</c:v>
                </c:pt>
                <c:pt idx="184">
                  <c:v>27750</c:v>
                </c:pt>
                <c:pt idx="185">
                  <c:v>27900</c:v>
                </c:pt>
                <c:pt idx="186">
                  <c:v>28050</c:v>
                </c:pt>
                <c:pt idx="187">
                  <c:v>28200</c:v>
                </c:pt>
                <c:pt idx="188">
                  <c:v>28350</c:v>
                </c:pt>
                <c:pt idx="189">
                  <c:v>28500</c:v>
                </c:pt>
                <c:pt idx="190">
                  <c:v>28650</c:v>
                </c:pt>
                <c:pt idx="191">
                  <c:v>28800</c:v>
                </c:pt>
                <c:pt idx="192">
                  <c:v>28950</c:v>
                </c:pt>
                <c:pt idx="193">
                  <c:v>29100</c:v>
                </c:pt>
                <c:pt idx="194">
                  <c:v>29250</c:v>
                </c:pt>
                <c:pt idx="195">
                  <c:v>29400</c:v>
                </c:pt>
                <c:pt idx="196">
                  <c:v>29550</c:v>
                </c:pt>
                <c:pt idx="197">
                  <c:v>29700</c:v>
                </c:pt>
                <c:pt idx="198">
                  <c:v>29850</c:v>
                </c:pt>
                <c:pt idx="199">
                  <c:v>20000+</c:v>
                </c:pt>
              </c:strCache>
            </c:strRef>
          </c:cat>
          <c:val>
            <c:numRef>
              <c:f>Kır!$J$2:$J$201</c:f>
              <c:numCache>
                <c:formatCode>General</c:formatCode>
                <c:ptCount val="200"/>
                <c:pt idx="0">
                  <c:v>11</c:v>
                </c:pt>
                <c:pt idx="1">
                  <c:v>15</c:v>
                </c:pt>
                <c:pt idx="2">
                  <c:v>3</c:v>
                </c:pt>
                <c:pt idx="3">
                  <c:v>33</c:v>
                </c:pt>
                <c:pt idx="4">
                  <c:v>45</c:v>
                </c:pt>
                <c:pt idx="5">
                  <c:v>40</c:v>
                </c:pt>
                <c:pt idx="6">
                  <c:v>78</c:v>
                </c:pt>
                <c:pt idx="7">
                  <c:v>105</c:v>
                </c:pt>
                <c:pt idx="8">
                  <c:v>145</c:v>
                </c:pt>
                <c:pt idx="9">
                  <c:v>182</c:v>
                </c:pt>
                <c:pt idx="10">
                  <c:v>177</c:v>
                </c:pt>
                <c:pt idx="11">
                  <c:v>133</c:v>
                </c:pt>
                <c:pt idx="12">
                  <c:v>144</c:v>
                </c:pt>
                <c:pt idx="13">
                  <c:v>180</c:v>
                </c:pt>
                <c:pt idx="14">
                  <c:v>222</c:v>
                </c:pt>
                <c:pt idx="15">
                  <c:v>201</c:v>
                </c:pt>
                <c:pt idx="16">
                  <c:v>220</c:v>
                </c:pt>
                <c:pt idx="17">
                  <c:v>225</c:v>
                </c:pt>
                <c:pt idx="18">
                  <c:v>233</c:v>
                </c:pt>
                <c:pt idx="19">
                  <c:v>219</c:v>
                </c:pt>
                <c:pt idx="20">
                  <c:v>211</c:v>
                </c:pt>
                <c:pt idx="21">
                  <c:v>225</c:v>
                </c:pt>
                <c:pt idx="22">
                  <c:v>250</c:v>
                </c:pt>
                <c:pt idx="23">
                  <c:v>222</c:v>
                </c:pt>
                <c:pt idx="24">
                  <c:v>181</c:v>
                </c:pt>
                <c:pt idx="25">
                  <c:v>210</c:v>
                </c:pt>
                <c:pt idx="26">
                  <c:v>253</c:v>
                </c:pt>
                <c:pt idx="27">
                  <c:v>227</c:v>
                </c:pt>
                <c:pt idx="28">
                  <c:v>168</c:v>
                </c:pt>
                <c:pt idx="29">
                  <c:v>170</c:v>
                </c:pt>
                <c:pt idx="30">
                  <c:v>206</c:v>
                </c:pt>
                <c:pt idx="31">
                  <c:v>206</c:v>
                </c:pt>
                <c:pt idx="32">
                  <c:v>205</c:v>
                </c:pt>
                <c:pt idx="33">
                  <c:v>149</c:v>
                </c:pt>
                <c:pt idx="34">
                  <c:v>213</c:v>
                </c:pt>
                <c:pt idx="35">
                  <c:v>176</c:v>
                </c:pt>
                <c:pt idx="36">
                  <c:v>77</c:v>
                </c:pt>
                <c:pt idx="37">
                  <c:v>149</c:v>
                </c:pt>
                <c:pt idx="38">
                  <c:v>159</c:v>
                </c:pt>
                <c:pt idx="39">
                  <c:v>134</c:v>
                </c:pt>
                <c:pt idx="40">
                  <c:v>139</c:v>
                </c:pt>
                <c:pt idx="41">
                  <c:v>103</c:v>
                </c:pt>
                <c:pt idx="42">
                  <c:v>146</c:v>
                </c:pt>
                <c:pt idx="43">
                  <c:v>135</c:v>
                </c:pt>
                <c:pt idx="44">
                  <c:v>122</c:v>
                </c:pt>
                <c:pt idx="45">
                  <c:v>120</c:v>
                </c:pt>
                <c:pt idx="46">
                  <c:v>152</c:v>
                </c:pt>
                <c:pt idx="47">
                  <c:v>119</c:v>
                </c:pt>
                <c:pt idx="48">
                  <c:v>102</c:v>
                </c:pt>
                <c:pt idx="49">
                  <c:v>81</c:v>
                </c:pt>
                <c:pt idx="50">
                  <c:v>100</c:v>
                </c:pt>
                <c:pt idx="51">
                  <c:v>97</c:v>
                </c:pt>
                <c:pt idx="52">
                  <c:v>138</c:v>
                </c:pt>
                <c:pt idx="53">
                  <c:v>62</c:v>
                </c:pt>
                <c:pt idx="54">
                  <c:v>93</c:v>
                </c:pt>
                <c:pt idx="55">
                  <c:v>83</c:v>
                </c:pt>
                <c:pt idx="56">
                  <c:v>70</c:v>
                </c:pt>
                <c:pt idx="57">
                  <c:v>56</c:v>
                </c:pt>
                <c:pt idx="58">
                  <c:v>110</c:v>
                </c:pt>
                <c:pt idx="59">
                  <c:v>103</c:v>
                </c:pt>
                <c:pt idx="60">
                  <c:v>86</c:v>
                </c:pt>
                <c:pt idx="61">
                  <c:v>89</c:v>
                </c:pt>
                <c:pt idx="62">
                  <c:v>83</c:v>
                </c:pt>
                <c:pt idx="63">
                  <c:v>54</c:v>
                </c:pt>
                <c:pt idx="64">
                  <c:v>48</c:v>
                </c:pt>
                <c:pt idx="65">
                  <c:v>58</c:v>
                </c:pt>
                <c:pt idx="66">
                  <c:v>51</c:v>
                </c:pt>
                <c:pt idx="67">
                  <c:v>57</c:v>
                </c:pt>
                <c:pt idx="68">
                  <c:v>56</c:v>
                </c:pt>
                <c:pt idx="69">
                  <c:v>55</c:v>
                </c:pt>
                <c:pt idx="70">
                  <c:v>39</c:v>
                </c:pt>
                <c:pt idx="71">
                  <c:v>55</c:v>
                </c:pt>
                <c:pt idx="72">
                  <c:v>44</c:v>
                </c:pt>
                <c:pt idx="73">
                  <c:v>72</c:v>
                </c:pt>
                <c:pt idx="74">
                  <c:v>60</c:v>
                </c:pt>
                <c:pt idx="75">
                  <c:v>23</c:v>
                </c:pt>
                <c:pt idx="76">
                  <c:v>45</c:v>
                </c:pt>
                <c:pt idx="77">
                  <c:v>16</c:v>
                </c:pt>
                <c:pt idx="78">
                  <c:v>33</c:v>
                </c:pt>
                <c:pt idx="79">
                  <c:v>41</c:v>
                </c:pt>
                <c:pt idx="80">
                  <c:v>22</c:v>
                </c:pt>
                <c:pt idx="81">
                  <c:v>22</c:v>
                </c:pt>
                <c:pt idx="82">
                  <c:v>18</c:v>
                </c:pt>
                <c:pt idx="83">
                  <c:v>16</c:v>
                </c:pt>
                <c:pt idx="84">
                  <c:v>16</c:v>
                </c:pt>
                <c:pt idx="85">
                  <c:v>35</c:v>
                </c:pt>
                <c:pt idx="86">
                  <c:v>26</c:v>
                </c:pt>
                <c:pt idx="87">
                  <c:v>16</c:v>
                </c:pt>
                <c:pt idx="88">
                  <c:v>22</c:v>
                </c:pt>
                <c:pt idx="89">
                  <c:v>33</c:v>
                </c:pt>
                <c:pt idx="90">
                  <c:v>31</c:v>
                </c:pt>
                <c:pt idx="91">
                  <c:v>16</c:v>
                </c:pt>
                <c:pt idx="92">
                  <c:v>22</c:v>
                </c:pt>
                <c:pt idx="93">
                  <c:v>11</c:v>
                </c:pt>
                <c:pt idx="94">
                  <c:v>19</c:v>
                </c:pt>
                <c:pt idx="95">
                  <c:v>17</c:v>
                </c:pt>
                <c:pt idx="96">
                  <c:v>12</c:v>
                </c:pt>
                <c:pt idx="97">
                  <c:v>13</c:v>
                </c:pt>
                <c:pt idx="98">
                  <c:v>7</c:v>
                </c:pt>
                <c:pt idx="99">
                  <c:v>19</c:v>
                </c:pt>
                <c:pt idx="100">
                  <c:v>8</c:v>
                </c:pt>
                <c:pt idx="101">
                  <c:v>14</c:v>
                </c:pt>
                <c:pt idx="102">
                  <c:v>16</c:v>
                </c:pt>
                <c:pt idx="103">
                  <c:v>21</c:v>
                </c:pt>
                <c:pt idx="104">
                  <c:v>16</c:v>
                </c:pt>
                <c:pt idx="105">
                  <c:v>13</c:v>
                </c:pt>
                <c:pt idx="106">
                  <c:v>3</c:v>
                </c:pt>
                <c:pt idx="107">
                  <c:v>12</c:v>
                </c:pt>
                <c:pt idx="108">
                  <c:v>11</c:v>
                </c:pt>
                <c:pt idx="109">
                  <c:v>17</c:v>
                </c:pt>
                <c:pt idx="110">
                  <c:v>3</c:v>
                </c:pt>
                <c:pt idx="111">
                  <c:v>14</c:v>
                </c:pt>
                <c:pt idx="112">
                  <c:v>15</c:v>
                </c:pt>
                <c:pt idx="113">
                  <c:v>11</c:v>
                </c:pt>
                <c:pt idx="114">
                  <c:v>6</c:v>
                </c:pt>
                <c:pt idx="115">
                  <c:v>2</c:v>
                </c:pt>
                <c:pt idx="116">
                  <c:v>5</c:v>
                </c:pt>
                <c:pt idx="117">
                  <c:v>3</c:v>
                </c:pt>
                <c:pt idx="118">
                  <c:v>6</c:v>
                </c:pt>
                <c:pt idx="119">
                  <c:v>0</c:v>
                </c:pt>
                <c:pt idx="120">
                  <c:v>10</c:v>
                </c:pt>
                <c:pt idx="121">
                  <c:v>9</c:v>
                </c:pt>
                <c:pt idx="122">
                  <c:v>5</c:v>
                </c:pt>
                <c:pt idx="123">
                  <c:v>0</c:v>
                </c:pt>
                <c:pt idx="124">
                  <c:v>9</c:v>
                </c:pt>
                <c:pt idx="125">
                  <c:v>5</c:v>
                </c:pt>
                <c:pt idx="126">
                  <c:v>4</c:v>
                </c:pt>
                <c:pt idx="127">
                  <c:v>9</c:v>
                </c:pt>
                <c:pt idx="128">
                  <c:v>7</c:v>
                </c:pt>
                <c:pt idx="129">
                  <c:v>3</c:v>
                </c:pt>
                <c:pt idx="130">
                  <c:v>6</c:v>
                </c:pt>
                <c:pt idx="131">
                  <c:v>0</c:v>
                </c:pt>
                <c:pt idx="132">
                  <c:v>9</c:v>
                </c:pt>
                <c:pt idx="133">
                  <c:v>3</c:v>
                </c:pt>
                <c:pt idx="134">
                  <c:v>4</c:v>
                </c:pt>
                <c:pt idx="135">
                  <c:v>3</c:v>
                </c:pt>
                <c:pt idx="136">
                  <c:v>2</c:v>
                </c:pt>
                <c:pt idx="137">
                  <c:v>11</c:v>
                </c:pt>
                <c:pt idx="138">
                  <c:v>3</c:v>
                </c:pt>
                <c:pt idx="139">
                  <c:v>5</c:v>
                </c:pt>
                <c:pt idx="140">
                  <c:v>5</c:v>
                </c:pt>
                <c:pt idx="141">
                  <c:v>0</c:v>
                </c:pt>
                <c:pt idx="142">
                  <c:v>10</c:v>
                </c:pt>
                <c:pt idx="143">
                  <c:v>5</c:v>
                </c:pt>
                <c:pt idx="144">
                  <c:v>7</c:v>
                </c:pt>
                <c:pt idx="145">
                  <c:v>2</c:v>
                </c:pt>
                <c:pt idx="146">
                  <c:v>2</c:v>
                </c:pt>
                <c:pt idx="147">
                  <c:v>0</c:v>
                </c:pt>
                <c:pt idx="148">
                  <c:v>0</c:v>
                </c:pt>
                <c:pt idx="149">
                  <c:v>8</c:v>
                </c:pt>
                <c:pt idx="150">
                  <c:v>0</c:v>
                </c:pt>
                <c:pt idx="151">
                  <c:v>3</c:v>
                </c:pt>
                <c:pt idx="152">
                  <c:v>4</c:v>
                </c:pt>
                <c:pt idx="153">
                  <c:v>0</c:v>
                </c:pt>
                <c:pt idx="154">
                  <c:v>6</c:v>
                </c:pt>
                <c:pt idx="155">
                  <c:v>0</c:v>
                </c:pt>
                <c:pt idx="156">
                  <c:v>0</c:v>
                </c:pt>
                <c:pt idx="157">
                  <c:v>3</c:v>
                </c:pt>
                <c:pt idx="158">
                  <c:v>0</c:v>
                </c:pt>
                <c:pt idx="159">
                  <c:v>3</c:v>
                </c:pt>
                <c:pt idx="160">
                  <c:v>0</c:v>
                </c:pt>
                <c:pt idx="161">
                  <c:v>3</c:v>
                </c:pt>
                <c:pt idx="162">
                  <c:v>5</c:v>
                </c:pt>
                <c:pt idx="163">
                  <c:v>0</c:v>
                </c:pt>
                <c:pt idx="164">
                  <c:v>2</c:v>
                </c:pt>
                <c:pt idx="165">
                  <c:v>0</c:v>
                </c:pt>
                <c:pt idx="166">
                  <c:v>0</c:v>
                </c:pt>
                <c:pt idx="167">
                  <c:v>8</c:v>
                </c:pt>
                <c:pt idx="168">
                  <c:v>0</c:v>
                </c:pt>
                <c:pt idx="169">
                  <c:v>0</c:v>
                </c:pt>
                <c:pt idx="170">
                  <c:v>0</c:v>
                </c:pt>
                <c:pt idx="171">
                  <c:v>4</c:v>
                </c:pt>
                <c:pt idx="172">
                  <c:v>3</c:v>
                </c:pt>
                <c:pt idx="173">
                  <c:v>2</c:v>
                </c:pt>
                <c:pt idx="174">
                  <c:v>4</c:v>
                </c:pt>
                <c:pt idx="175">
                  <c:v>9</c:v>
                </c:pt>
                <c:pt idx="176">
                  <c:v>0</c:v>
                </c:pt>
                <c:pt idx="177">
                  <c:v>3</c:v>
                </c:pt>
                <c:pt idx="178">
                  <c:v>0</c:v>
                </c:pt>
                <c:pt idx="179">
                  <c:v>5</c:v>
                </c:pt>
                <c:pt idx="180">
                  <c:v>0</c:v>
                </c:pt>
                <c:pt idx="181">
                  <c:v>0</c:v>
                </c:pt>
                <c:pt idx="182">
                  <c:v>0</c:v>
                </c:pt>
                <c:pt idx="183">
                  <c:v>3</c:v>
                </c:pt>
                <c:pt idx="184">
                  <c:v>5</c:v>
                </c:pt>
                <c:pt idx="185">
                  <c:v>2</c:v>
                </c:pt>
                <c:pt idx="186">
                  <c:v>2</c:v>
                </c:pt>
                <c:pt idx="187">
                  <c:v>0</c:v>
                </c:pt>
                <c:pt idx="188">
                  <c:v>0</c:v>
                </c:pt>
                <c:pt idx="189">
                  <c:v>0</c:v>
                </c:pt>
                <c:pt idx="190">
                  <c:v>2</c:v>
                </c:pt>
                <c:pt idx="191">
                  <c:v>2</c:v>
                </c:pt>
                <c:pt idx="192">
                  <c:v>6</c:v>
                </c:pt>
                <c:pt idx="193">
                  <c:v>0</c:v>
                </c:pt>
                <c:pt idx="194">
                  <c:v>0</c:v>
                </c:pt>
                <c:pt idx="195">
                  <c:v>4</c:v>
                </c:pt>
                <c:pt idx="196">
                  <c:v>0</c:v>
                </c:pt>
                <c:pt idx="197">
                  <c:v>0</c:v>
                </c:pt>
                <c:pt idx="198">
                  <c:v>0</c:v>
                </c:pt>
                <c:pt idx="199">
                  <c:v>94</c:v>
                </c:pt>
              </c:numCache>
            </c:numRef>
          </c:val>
        </c:ser>
        <c:gapWidth val="0"/>
        <c:axId val="70475136"/>
        <c:axId val="70485120"/>
      </c:barChart>
      <c:catAx>
        <c:axId val="70475136"/>
        <c:scaling>
          <c:orientation val="minMax"/>
        </c:scaling>
        <c:axPos val="b"/>
        <c:numFmt formatCode="#,##0" sourceLinked="0"/>
        <c:tickLblPos val="nextTo"/>
        <c:txPr>
          <a:bodyPr rot="-5400000" vert="horz"/>
          <a:lstStyle/>
          <a:p>
            <a:pPr>
              <a:defRPr sz="1100"/>
            </a:pPr>
            <a:endParaRPr lang="tr-TR"/>
          </a:p>
        </c:txPr>
        <c:crossAx val="70485120"/>
        <c:crosses val="autoZero"/>
        <c:auto val="1"/>
        <c:lblAlgn val="ctr"/>
        <c:lblOffset val="100"/>
      </c:catAx>
      <c:valAx>
        <c:axId val="70485120"/>
        <c:scaling>
          <c:orientation val="minMax"/>
          <c:max val="400"/>
        </c:scaling>
        <c:axPos val="l"/>
        <c:majorGridlines/>
        <c:numFmt formatCode="General" sourceLinked="1"/>
        <c:tickLblPos val="nextTo"/>
        <c:txPr>
          <a:bodyPr/>
          <a:lstStyle/>
          <a:p>
            <a:pPr>
              <a:defRPr sz="1400"/>
            </a:pPr>
            <a:endParaRPr lang="tr-TR"/>
          </a:p>
        </c:txPr>
        <c:crossAx val="70475136"/>
        <c:crosses val="autoZero"/>
        <c:crossBetween val="between"/>
        <c:majorUnit val="100"/>
      </c:valAx>
    </c:plotArea>
    <c:plotVisOnly val="1"/>
    <c:dispBlanksAs val="gap"/>
  </c:chart>
  <c:txPr>
    <a:bodyPr/>
    <a:lstStyle/>
    <a:p>
      <a:pPr>
        <a:defRPr sz="1800"/>
      </a:pPr>
      <a:endParaRPr lang="tr-T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tr-TR"/>
  <c:chart>
    <c:autoTitleDeleted val="1"/>
    <c:plotArea>
      <c:layout/>
      <c:barChart>
        <c:barDir val="col"/>
        <c:grouping val="clustered"/>
        <c:ser>
          <c:idx val="0"/>
          <c:order val="0"/>
          <c:tx>
            <c:strRef>
              <c:f>Hane!$O$2</c:f>
              <c:strCache>
                <c:ptCount val="1"/>
                <c:pt idx="0">
                  <c:v>Yoksul</c:v>
                </c:pt>
              </c:strCache>
            </c:strRef>
          </c:tx>
          <c:spPr>
            <a:solidFill>
              <a:schemeClr val="accent1"/>
            </a:solidFill>
          </c:spPr>
          <c:dPt>
            <c:idx val="7"/>
            <c:spPr>
              <a:solidFill>
                <a:schemeClr val="accent1">
                  <a:lumMod val="75000"/>
                </a:schemeClr>
              </a:solidFill>
            </c:spPr>
          </c:dPt>
          <c:cat>
            <c:strRef>
              <c:f>Hane!$K$3:$K$10</c:f>
              <c:strCache>
                <c:ptCount val="8"/>
                <c:pt idx="0">
                  <c:v>1 kişi</c:v>
                </c:pt>
                <c:pt idx="1">
                  <c:v>2 kişi</c:v>
                </c:pt>
                <c:pt idx="2">
                  <c:v>3 kişi</c:v>
                </c:pt>
                <c:pt idx="3">
                  <c:v>4 kişi</c:v>
                </c:pt>
                <c:pt idx="4">
                  <c:v>5 kişi</c:v>
                </c:pt>
                <c:pt idx="5">
                  <c:v>6-9 kişi</c:v>
                </c:pt>
                <c:pt idx="6">
                  <c:v>10+ kişi</c:v>
                </c:pt>
                <c:pt idx="7">
                  <c:v>Ortalama</c:v>
                </c:pt>
              </c:strCache>
            </c:strRef>
          </c:cat>
          <c:val>
            <c:numRef>
              <c:f>Hane!$O$3:$O$10</c:f>
              <c:numCache>
                <c:formatCode>0.0</c:formatCode>
                <c:ptCount val="8"/>
                <c:pt idx="0">
                  <c:v>10.541310541310446</c:v>
                </c:pt>
                <c:pt idx="1">
                  <c:v>6.9210866752910754</c:v>
                </c:pt>
                <c:pt idx="2">
                  <c:v>6.4598168870803674</c:v>
                </c:pt>
                <c:pt idx="3">
                  <c:v>9.9420419081587177</c:v>
                </c:pt>
                <c:pt idx="4">
                  <c:v>17.687661777394307</c:v>
                </c:pt>
                <c:pt idx="5">
                  <c:v>35.164697007794544</c:v>
                </c:pt>
                <c:pt idx="6">
                  <c:v>57.714285714285715</c:v>
                </c:pt>
                <c:pt idx="7">
                  <c:v>18.184276143839927</c:v>
                </c:pt>
              </c:numCache>
            </c:numRef>
          </c:val>
        </c:ser>
        <c:gapWidth val="78"/>
        <c:axId val="70529792"/>
        <c:axId val="70531328"/>
      </c:barChart>
      <c:catAx>
        <c:axId val="70529792"/>
        <c:scaling>
          <c:orientation val="minMax"/>
        </c:scaling>
        <c:axPos val="b"/>
        <c:tickLblPos val="nextTo"/>
        <c:txPr>
          <a:bodyPr/>
          <a:lstStyle/>
          <a:p>
            <a:pPr>
              <a:defRPr sz="1400"/>
            </a:pPr>
            <a:endParaRPr lang="tr-TR"/>
          </a:p>
        </c:txPr>
        <c:crossAx val="70531328"/>
        <c:crosses val="autoZero"/>
        <c:auto val="1"/>
        <c:lblAlgn val="ctr"/>
        <c:lblOffset val="100"/>
      </c:catAx>
      <c:valAx>
        <c:axId val="70531328"/>
        <c:scaling>
          <c:orientation val="minMax"/>
          <c:max val="60"/>
        </c:scaling>
        <c:axPos val="l"/>
        <c:majorGridlines/>
        <c:numFmt formatCode="0" sourceLinked="0"/>
        <c:tickLblPos val="nextTo"/>
        <c:txPr>
          <a:bodyPr/>
          <a:lstStyle/>
          <a:p>
            <a:pPr>
              <a:defRPr sz="1200"/>
            </a:pPr>
            <a:endParaRPr lang="tr-TR"/>
          </a:p>
        </c:txPr>
        <c:crossAx val="70529792"/>
        <c:crosses val="autoZero"/>
        <c:crossBetween val="between"/>
      </c:valAx>
    </c:plotArea>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66B713-13F8-4BEF-8858-D8A8119F7E14}" type="datetimeFigureOut">
              <a:rPr lang="tr-TR" smtClean="0"/>
              <a:pPr/>
              <a:t>15.06.2012</a:t>
            </a:fld>
            <a:endParaRPr lang="tr-T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9F1D99-1FED-4FDA-973F-3D675B98BDC8}" type="slidenum">
              <a:rPr lang="tr-TR" smtClean="0"/>
              <a:pPr/>
              <a:t>‹#›</a:t>
            </a:fld>
            <a:endParaRPr lang="tr-TR"/>
          </a:p>
        </p:txBody>
      </p:sp>
    </p:spTree>
    <p:extLst>
      <p:ext uri="{BB962C8B-B14F-4D97-AF65-F5344CB8AC3E}">
        <p14:creationId xmlns:p14="http://schemas.microsoft.com/office/powerpoint/2010/main" xmlns="" val="2289669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7CF3FA-2378-4103-B091-AA551A02AFCB}" type="datetimeFigureOut">
              <a:rPr lang="tr-TR" smtClean="0"/>
              <a:pPr/>
              <a:t>15.06.2012</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C7FE35-B336-4F25-8EEF-FF879C03FAF0}" type="slidenum">
              <a:rPr lang="tr-TR" smtClean="0"/>
              <a:pPr/>
              <a:t>‹#›</a:t>
            </a:fld>
            <a:endParaRPr lang="tr-TR"/>
          </a:p>
        </p:txBody>
      </p:sp>
    </p:spTree>
    <p:extLst>
      <p:ext uri="{BB962C8B-B14F-4D97-AF65-F5344CB8AC3E}">
        <p14:creationId xmlns:p14="http://schemas.microsoft.com/office/powerpoint/2010/main" xmlns="" val="1999438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2EC7FE35-B336-4F25-8EEF-FF879C03FAF0}"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EC7FE35-B336-4F25-8EEF-FF879C03FAF0}" type="slidenum">
              <a:rPr lang="tr-TR" smtClean="0"/>
              <a:pPr/>
              <a:t>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2EC7FE35-B336-4F25-8EEF-FF879C03FAF0}" type="slidenum">
              <a:rPr lang="tr-TR" smtClean="0"/>
              <a:pPr/>
              <a:t>17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C0BA3C0-E161-46C5-A8DA-B068C112469D}" type="datetime1">
              <a:rPr lang="tr-TR" smtClean="0"/>
              <a:pPr/>
              <a:t>15.06.2012</a:t>
            </a:fld>
            <a:endParaRPr lang="tr-TR"/>
          </a:p>
        </p:txBody>
      </p:sp>
      <p:sp>
        <p:nvSpPr>
          <p:cNvPr id="17" name="Footer Placeholder 16"/>
          <p:cNvSpPr>
            <a:spLocks noGrp="1"/>
          </p:cNvSpPr>
          <p:nvPr>
            <p:ph type="ftr" sz="quarter" idx="11"/>
          </p:nvPr>
        </p:nvSpPr>
        <p:spPr>
          <a:xfrm>
            <a:off x="2898648" y="6355080"/>
            <a:ext cx="3474720" cy="365760"/>
          </a:xfrm>
        </p:spPr>
        <p:txBody>
          <a:bodyPr/>
          <a:lstStyle/>
          <a:p>
            <a:r>
              <a:rPr lang="tr-TR" smtClean="0"/>
              <a:t>"Türkiye Sosyal Politikalarını Tartışıyor" Koç Üniversitesi, İstanbul / 15 Haziran 2012</a:t>
            </a:r>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1A35C154-458C-4424-B781-B5A8CE00A12D}"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7BD654-81C7-445F-AF4D-D6956654C242}" type="datetime1">
              <a:rPr lang="tr-TR" smtClean="0"/>
              <a:pPr/>
              <a:t>15.06.2012</a:t>
            </a:fld>
            <a:endParaRPr lang="tr-TR"/>
          </a:p>
        </p:txBody>
      </p:sp>
      <p:sp>
        <p:nvSpPr>
          <p:cNvPr id="5" name="Footer Placeholder 4"/>
          <p:cNvSpPr>
            <a:spLocks noGrp="1"/>
          </p:cNvSpPr>
          <p:nvPr>
            <p:ph type="ftr" sz="quarter" idx="11"/>
          </p:nvPr>
        </p:nvSpPr>
        <p:spPr/>
        <p:txBody>
          <a:bodyPr/>
          <a:lstStyle/>
          <a:p>
            <a:r>
              <a:rPr lang="tr-TR" smtClean="0"/>
              <a:t>"Türkiye Sosyal Politikalarını Tartışıyor" Koç Üniversitesi, İstanbul / 15 Haziran 2012</a:t>
            </a:r>
            <a:endParaRPr lang="tr-TR"/>
          </a:p>
        </p:txBody>
      </p:sp>
      <p:sp>
        <p:nvSpPr>
          <p:cNvPr id="6" name="Slide Number Placeholder 5"/>
          <p:cNvSpPr>
            <a:spLocks noGrp="1"/>
          </p:cNvSpPr>
          <p:nvPr>
            <p:ph type="sldNum" sz="quarter" idx="12"/>
          </p:nvPr>
        </p:nvSpPr>
        <p:spPr/>
        <p:txBody>
          <a:bodyPr/>
          <a:lstStyle/>
          <a:p>
            <a:fld id="{1A35C154-458C-4424-B781-B5A8CE00A12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C0E4B-B0D3-4F1D-8873-B6CF283A842C}" type="datetime1">
              <a:rPr lang="tr-TR" smtClean="0"/>
              <a:pPr/>
              <a:t>15.06.2012</a:t>
            </a:fld>
            <a:endParaRPr lang="tr-TR"/>
          </a:p>
        </p:txBody>
      </p:sp>
      <p:sp>
        <p:nvSpPr>
          <p:cNvPr id="5" name="Footer Placeholder 4"/>
          <p:cNvSpPr>
            <a:spLocks noGrp="1"/>
          </p:cNvSpPr>
          <p:nvPr>
            <p:ph type="ftr" sz="quarter" idx="11"/>
          </p:nvPr>
        </p:nvSpPr>
        <p:spPr/>
        <p:txBody>
          <a:bodyPr/>
          <a:lstStyle/>
          <a:p>
            <a:r>
              <a:rPr lang="tr-TR" smtClean="0"/>
              <a:t>"Türkiye Sosyal Politikalarını Tartışıyor" Koç Üniversitesi, İstanbul / 15 Haziran 2012</a:t>
            </a:r>
            <a:endParaRPr lang="tr-TR"/>
          </a:p>
        </p:txBody>
      </p:sp>
      <p:sp>
        <p:nvSpPr>
          <p:cNvPr id="6" name="Slide Number Placeholder 5"/>
          <p:cNvSpPr>
            <a:spLocks noGrp="1"/>
          </p:cNvSpPr>
          <p:nvPr>
            <p:ph type="sldNum" sz="quarter" idx="12"/>
          </p:nvPr>
        </p:nvSpPr>
        <p:spPr/>
        <p:txBody>
          <a:bodyPr/>
          <a:lstStyle/>
          <a:p>
            <a:fld id="{1A35C154-458C-4424-B781-B5A8CE00A12D}"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C70609F-4C03-4D7D-BD36-068C47C4AF71}" type="datetime1">
              <a:rPr lang="tr-TR" smtClean="0"/>
              <a:pPr/>
              <a:t>15.06.2012</a:t>
            </a:fld>
            <a:endParaRPr lang="tr-TR"/>
          </a:p>
        </p:txBody>
      </p:sp>
      <p:sp>
        <p:nvSpPr>
          <p:cNvPr id="5" name="Footer Placeholder 4"/>
          <p:cNvSpPr>
            <a:spLocks noGrp="1"/>
          </p:cNvSpPr>
          <p:nvPr>
            <p:ph type="ftr" sz="quarter" idx="11"/>
          </p:nvPr>
        </p:nvSpPr>
        <p:spPr/>
        <p:txBody>
          <a:bodyPr/>
          <a:lstStyle/>
          <a:p>
            <a:r>
              <a:rPr lang="tr-TR" smtClean="0"/>
              <a:t>"Türkiye Sosyal Politikalarını Tartışıyor" Koç Üniversitesi, İstanbul / 15 Haziran 2012</a:t>
            </a:r>
            <a:endParaRPr lang="tr-TR"/>
          </a:p>
        </p:txBody>
      </p:sp>
      <p:sp>
        <p:nvSpPr>
          <p:cNvPr id="6" name="Slide Number Placeholder 5"/>
          <p:cNvSpPr>
            <a:spLocks noGrp="1"/>
          </p:cNvSpPr>
          <p:nvPr>
            <p:ph type="sldNum" sz="quarter" idx="12"/>
          </p:nvPr>
        </p:nvSpPr>
        <p:spPr/>
        <p:txBody>
          <a:bodyPr/>
          <a:lstStyle/>
          <a:p>
            <a:fld id="{1A35C154-458C-4424-B781-B5A8CE00A12D}"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FCDE003-4CCD-4FB8-80AD-668C71ADB888}" type="datetime1">
              <a:rPr lang="tr-TR" smtClean="0"/>
              <a:pPr/>
              <a:t>15.06.2012</a:t>
            </a:fld>
            <a:endParaRPr lang="tr-TR"/>
          </a:p>
        </p:txBody>
      </p:sp>
      <p:sp>
        <p:nvSpPr>
          <p:cNvPr id="5" name="Footer Placeholder 4"/>
          <p:cNvSpPr>
            <a:spLocks noGrp="1"/>
          </p:cNvSpPr>
          <p:nvPr>
            <p:ph type="ftr" sz="quarter" idx="11"/>
          </p:nvPr>
        </p:nvSpPr>
        <p:spPr>
          <a:xfrm>
            <a:off x="2898648" y="6355080"/>
            <a:ext cx="3474720" cy="365760"/>
          </a:xfrm>
        </p:spPr>
        <p:txBody>
          <a:bodyPr/>
          <a:lstStyle/>
          <a:p>
            <a:r>
              <a:rPr lang="tr-TR" smtClean="0"/>
              <a:t>"Türkiye Sosyal Politikalarını Tartışıyor" Koç Üniversitesi, İstanbul / 15 Haziran 2012</a:t>
            </a:r>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1A35C154-458C-4424-B781-B5A8CE00A12D}"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34C02A-9084-470F-8A05-BC55F77D21DE}" type="datetime1">
              <a:rPr lang="tr-TR" smtClean="0"/>
              <a:pPr/>
              <a:t>15.06.2012</a:t>
            </a:fld>
            <a:endParaRPr lang="tr-TR"/>
          </a:p>
        </p:txBody>
      </p:sp>
      <p:sp>
        <p:nvSpPr>
          <p:cNvPr id="6" name="Footer Placeholder 5"/>
          <p:cNvSpPr>
            <a:spLocks noGrp="1"/>
          </p:cNvSpPr>
          <p:nvPr>
            <p:ph type="ftr" sz="quarter" idx="11"/>
          </p:nvPr>
        </p:nvSpPr>
        <p:spPr/>
        <p:txBody>
          <a:bodyPr/>
          <a:lstStyle/>
          <a:p>
            <a:r>
              <a:rPr lang="tr-TR" smtClean="0"/>
              <a:t>"Türkiye Sosyal Politikalarını Tartışıyor" Koç Üniversitesi, İstanbul / 15 Haziran 2012</a:t>
            </a:r>
            <a:endParaRPr lang="tr-TR"/>
          </a:p>
        </p:txBody>
      </p:sp>
      <p:sp>
        <p:nvSpPr>
          <p:cNvPr id="7" name="Slide Number Placeholder 6"/>
          <p:cNvSpPr>
            <a:spLocks noGrp="1"/>
          </p:cNvSpPr>
          <p:nvPr>
            <p:ph type="sldNum" sz="quarter" idx="12"/>
          </p:nvPr>
        </p:nvSpPr>
        <p:spPr/>
        <p:txBody>
          <a:bodyPr/>
          <a:lstStyle/>
          <a:p>
            <a:fld id="{1A35C154-458C-4424-B781-B5A8CE00A12D}"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7451AE-B301-4B64-B6DF-43114CD6FCA3}" type="datetime1">
              <a:rPr lang="tr-TR" smtClean="0"/>
              <a:pPr/>
              <a:t>15.06.2012</a:t>
            </a:fld>
            <a:endParaRPr lang="tr-TR"/>
          </a:p>
        </p:txBody>
      </p:sp>
      <p:sp>
        <p:nvSpPr>
          <p:cNvPr id="8" name="Footer Placeholder 7"/>
          <p:cNvSpPr>
            <a:spLocks noGrp="1"/>
          </p:cNvSpPr>
          <p:nvPr>
            <p:ph type="ftr" sz="quarter" idx="11"/>
          </p:nvPr>
        </p:nvSpPr>
        <p:spPr/>
        <p:txBody>
          <a:bodyPr/>
          <a:lstStyle/>
          <a:p>
            <a:r>
              <a:rPr lang="tr-TR" smtClean="0"/>
              <a:t>"Türkiye Sosyal Politikalarını Tartışıyor" Koç Üniversitesi, İstanbul / 15 Haziran 2012</a:t>
            </a:r>
            <a:endParaRPr lang="tr-TR"/>
          </a:p>
        </p:txBody>
      </p:sp>
      <p:sp>
        <p:nvSpPr>
          <p:cNvPr id="9" name="Slide Number Placeholder 8"/>
          <p:cNvSpPr>
            <a:spLocks noGrp="1"/>
          </p:cNvSpPr>
          <p:nvPr>
            <p:ph type="sldNum" sz="quarter" idx="12"/>
          </p:nvPr>
        </p:nvSpPr>
        <p:spPr/>
        <p:txBody>
          <a:bodyPr/>
          <a:lstStyle/>
          <a:p>
            <a:fld id="{1A35C154-458C-4424-B781-B5A8CE00A12D}"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F96760-AD0E-4959-9572-068FD877B6BD}" type="datetime1">
              <a:rPr lang="tr-TR" smtClean="0"/>
              <a:pPr/>
              <a:t>15.06.2012</a:t>
            </a:fld>
            <a:endParaRPr lang="tr-TR"/>
          </a:p>
        </p:txBody>
      </p:sp>
      <p:sp>
        <p:nvSpPr>
          <p:cNvPr id="4" name="Footer Placeholder 3"/>
          <p:cNvSpPr>
            <a:spLocks noGrp="1"/>
          </p:cNvSpPr>
          <p:nvPr>
            <p:ph type="ftr" sz="quarter" idx="11"/>
          </p:nvPr>
        </p:nvSpPr>
        <p:spPr/>
        <p:txBody>
          <a:bodyPr/>
          <a:lstStyle/>
          <a:p>
            <a:r>
              <a:rPr lang="tr-TR" smtClean="0"/>
              <a:t>"Türkiye Sosyal Politikalarını Tartışıyor" Koç Üniversitesi, İstanbul / 15 Haziran 2012</a:t>
            </a:r>
            <a:endParaRPr lang="tr-TR"/>
          </a:p>
        </p:txBody>
      </p:sp>
      <p:sp>
        <p:nvSpPr>
          <p:cNvPr id="5" name="Slide Number Placeholder 4"/>
          <p:cNvSpPr>
            <a:spLocks noGrp="1"/>
          </p:cNvSpPr>
          <p:nvPr>
            <p:ph type="sldNum" sz="quarter" idx="12"/>
          </p:nvPr>
        </p:nvSpPr>
        <p:spPr/>
        <p:txBody>
          <a:bodyPr/>
          <a:lstStyle/>
          <a:p>
            <a:fld id="{1A35C154-458C-4424-B781-B5A8CE00A12D}"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F445B-BB17-4A45-BA2E-3CBE43042EBA}" type="datetime1">
              <a:rPr lang="tr-TR" smtClean="0"/>
              <a:pPr/>
              <a:t>15.06.2012</a:t>
            </a:fld>
            <a:endParaRPr lang="tr-TR"/>
          </a:p>
        </p:txBody>
      </p:sp>
      <p:sp>
        <p:nvSpPr>
          <p:cNvPr id="3" name="Footer Placeholder 2"/>
          <p:cNvSpPr>
            <a:spLocks noGrp="1"/>
          </p:cNvSpPr>
          <p:nvPr>
            <p:ph type="ftr" sz="quarter" idx="11"/>
          </p:nvPr>
        </p:nvSpPr>
        <p:spPr/>
        <p:txBody>
          <a:bodyPr/>
          <a:lstStyle/>
          <a:p>
            <a:r>
              <a:rPr lang="tr-TR" smtClean="0"/>
              <a:t>"Türkiye Sosyal Politikalarını Tartışıyor" Koç Üniversitesi, İstanbul / 15 Haziran 2012</a:t>
            </a:r>
            <a:endParaRPr lang="tr-TR"/>
          </a:p>
        </p:txBody>
      </p:sp>
      <p:sp>
        <p:nvSpPr>
          <p:cNvPr id="4" name="Slide Number Placeholder 3"/>
          <p:cNvSpPr>
            <a:spLocks noGrp="1"/>
          </p:cNvSpPr>
          <p:nvPr>
            <p:ph type="sldNum" sz="quarter" idx="12"/>
          </p:nvPr>
        </p:nvSpPr>
        <p:spPr/>
        <p:txBody>
          <a:bodyPr/>
          <a:lstStyle/>
          <a:p>
            <a:fld id="{1A35C154-458C-4424-B781-B5A8CE00A12D}"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8B9D8E-D6EC-4A4D-8534-05F5B7062EF7}" type="datetime1">
              <a:rPr lang="tr-TR" smtClean="0"/>
              <a:pPr/>
              <a:t>15.06.2012</a:t>
            </a:fld>
            <a:endParaRPr lang="tr-TR"/>
          </a:p>
        </p:txBody>
      </p:sp>
      <p:sp>
        <p:nvSpPr>
          <p:cNvPr id="6" name="Footer Placeholder 5"/>
          <p:cNvSpPr>
            <a:spLocks noGrp="1"/>
          </p:cNvSpPr>
          <p:nvPr>
            <p:ph type="ftr" sz="quarter" idx="11"/>
          </p:nvPr>
        </p:nvSpPr>
        <p:spPr/>
        <p:txBody>
          <a:bodyPr/>
          <a:lstStyle/>
          <a:p>
            <a:r>
              <a:rPr lang="tr-TR" smtClean="0"/>
              <a:t>"Türkiye Sosyal Politikalarını Tartışıyor" Koç Üniversitesi, İstanbul / 15 Haziran 2012</a:t>
            </a:r>
            <a:endParaRPr lang="tr-TR"/>
          </a:p>
        </p:txBody>
      </p:sp>
      <p:sp>
        <p:nvSpPr>
          <p:cNvPr id="7" name="Slide Number Placeholder 6"/>
          <p:cNvSpPr>
            <a:spLocks noGrp="1"/>
          </p:cNvSpPr>
          <p:nvPr>
            <p:ph type="sldNum" sz="quarter" idx="12"/>
          </p:nvPr>
        </p:nvSpPr>
        <p:spPr/>
        <p:txBody>
          <a:bodyPr/>
          <a:lstStyle/>
          <a:p>
            <a:fld id="{1A35C154-458C-4424-B781-B5A8CE00A12D}"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C15891-9BFE-43C6-8959-8AD8FDEBBF70}" type="datetime1">
              <a:rPr lang="tr-TR" smtClean="0"/>
              <a:pPr/>
              <a:t>15.06.2012</a:t>
            </a:fld>
            <a:endParaRPr lang="tr-TR"/>
          </a:p>
        </p:txBody>
      </p:sp>
      <p:sp>
        <p:nvSpPr>
          <p:cNvPr id="6" name="Footer Placeholder 5"/>
          <p:cNvSpPr>
            <a:spLocks noGrp="1"/>
          </p:cNvSpPr>
          <p:nvPr>
            <p:ph type="ftr" sz="quarter" idx="11"/>
          </p:nvPr>
        </p:nvSpPr>
        <p:spPr/>
        <p:txBody>
          <a:bodyPr/>
          <a:lstStyle/>
          <a:p>
            <a:r>
              <a:rPr lang="tr-TR" smtClean="0"/>
              <a:t>"Türkiye Sosyal Politikalarını Tartışıyor" Koç Üniversitesi, İstanbul / 15 Haziran 2012</a:t>
            </a:r>
            <a:endParaRPr lang="tr-TR"/>
          </a:p>
        </p:txBody>
      </p:sp>
      <p:sp>
        <p:nvSpPr>
          <p:cNvPr id="7" name="Slide Number Placeholder 6"/>
          <p:cNvSpPr>
            <a:spLocks noGrp="1"/>
          </p:cNvSpPr>
          <p:nvPr>
            <p:ph type="sldNum" sz="quarter" idx="12"/>
          </p:nvPr>
        </p:nvSpPr>
        <p:spPr/>
        <p:txBody>
          <a:bodyPr/>
          <a:lstStyle/>
          <a:p>
            <a:fld id="{1A35C154-458C-4424-B781-B5A8CE00A12D}"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73603B0-3297-45D8-8D94-16B5ECA8F154}" type="datetime1">
              <a:rPr lang="tr-TR" smtClean="0"/>
              <a:pPr/>
              <a:t>15.06.2012</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tr-TR" smtClean="0"/>
              <a:t>"Türkiye Sosyal Politikalarını Tartışıyor" Koç Üniversitesi, İstanbul / 15 Haziran 2012</a:t>
            </a:r>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A35C154-458C-4424-B781-B5A8CE00A12D}"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t>TÜRKİYE’DE YOKSULLUK PROFİLLERİ</a:t>
            </a:r>
            <a:endParaRPr lang="tr-TR" dirty="0"/>
          </a:p>
        </p:txBody>
      </p:sp>
      <p:sp>
        <p:nvSpPr>
          <p:cNvPr id="3" name="Subtitle 2"/>
          <p:cNvSpPr>
            <a:spLocks noGrp="1"/>
          </p:cNvSpPr>
          <p:nvPr>
            <p:ph type="subTitle" idx="1"/>
          </p:nvPr>
        </p:nvSpPr>
        <p:spPr/>
        <p:txBody>
          <a:bodyPr>
            <a:normAutofit fontScale="92500" lnSpcReduction="20000"/>
          </a:bodyPr>
          <a:lstStyle/>
          <a:p>
            <a:r>
              <a:rPr lang="tr-TR" sz="1600" b="1" dirty="0" smtClean="0"/>
              <a:t>Oğuz Işık </a:t>
            </a:r>
            <a:r>
              <a:rPr lang="tr-TR" sz="1600" dirty="0" smtClean="0"/>
              <a:t>(Orta Doğu Teknik Üniversitesi) </a:t>
            </a:r>
          </a:p>
          <a:p>
            <a:r>
              <a:rPr lang="tr-TR" sz="1600" b="1" dirty="0" smtClean="0"/>
              <a:t>Ela Ataç </a:t>
            </a:r>
            <a:r>
              <a:rPr lang="tr-TR" sz="1600" dirty="0" smtClean="0"/>
              <a:t>(Gazi Üniversitesi) </a:t>
            </a:r>
            <a:endParaRPr lang="tr-TR" sz="1600" dirty="0"/>
          </a:p>
        </p:txBody>
      </p:sp>
      <p:sp>
        <p:nvSpPr>
          <p:cNvPr id="5" name="Footer Placeholder 3"/>
          <p:cNvSpPr>
            <a:spLocks noGrp="1"/>
          </p:cNvSpPr>
          <p:nvPr>
            <p:ph type="ftr" sz="quarter" idx="11"/>
          </p:nvPr>
        </p:nvSpPr>
        <p:spPr>
          <a:xfrm>
            <a:off x="899592" y="5877272"/>
            <a:ext cx="6768752" cy="365760"/>
          </a:xfrm>
        </p:spPr>
        <p:txBody>
          <a:bodyPr/>
          <a:lstStyle/>
          <a:p>
            <a:pPr algn="l"/>
            <a:r>
              <a:rPr lang="tr-TR" dirty="0" smtClean="0"/>
              <a:t>"Türkiye Sosyal Politikalarını Tartışıyor" Koç Üniversitesi, İstanbul / 15 Haziran 2012</a:t>
            </a:r>
            <a:endParaRPr lang="tr-TR" dirty="0"/>
          </a:p>
        </p:txBody>
      </p:sp>
      <p:pic>
        <p:nvPicPr>
          <p:cNvPr id="1026" name="Picture 2" descr="D:\CASPER_backup_27.11.2011\BUSINESS_yeni\myTHESIS_09.10.2011\segregation_images\298716_228728343856310_109043239158155_635090_974698643_n.jpg"/>
          <p:cNvPicPr>
            <a:picLocks noChangeAspect="1" noChangeArrowheads="1"/>
          </p:cNvPicPr>
          <p:nvPr/>
        </p:nvPicPr>
        <p:blipFill>
          <a:blip r:embed="rId3" cstate="print"/>
          <a:srcRect/>
          <a:stretch>
            <a:fillRect/>
          </a:stretch>
        </p:blipFill>
        <p:spPr bwMode="auto">
          <a:xfrm>
            <a:off x="899592" y="438868"/>
            <a:ext cx="4176464" cy="312964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219200"/>
            <a:ext cx="8496944" cy="4937760"/>
          </a:xfrm>
        </p:spPr>
        <p:txBody>
          <a:bodyPr>
            <a:noAutofit/>
          </a:bodyPr>
          <a:lstStyle/>
          <a:p>
            <a:r>
              <a:rPr lang="tr-TR" sz="1500" dirty="0" smtClean="0"/>
              <a:t>15-64 yaş nüfus arasında </a:t>
            </a:r>
            <a:r>
              <a:rPr lang="tr-TR" sz="1500" b="1" dirty="0" smtClean="0">
                <a:solidFill>
                  <a:schemeClr val="accent1">
                    <a:lumMod val="75000"/>
                  </a:schemeClr>
                </a:solidFill>
              </a:rPr>
              <a:t>işgücüne katılım oranı %52’dir. </a:t>
            </a:r>
            <a:r>
              <a:rPr lang="tr-TR" sz="1500" dirty="0" smtClean="0"/>
              <a:t>Bu oran, gelir grupları arasında belirgin bir farklılık göstermezken, </a:t>
            </a:r>
            <a:r>
              <a:rPr lang="tr-TR" sz="1500" b="1" dirty="0" smtClean="0">
                <a:solidFill>
                  <a:schemeClr val="accent1">
                    <a:lumMod val="75000"/>
                  </a:schemeClr>
                </a:solidFill>
              </a:rPr>
              <a:t>kır-kent ve erkek-kadın arasında </a:t>
            </a:r>
            <a:r>
              <a:rPr lang="tr-TR" sz="1500" dirty="0" smtClean="0"/>
              <a:t>çok ciddi farklar gösteriyor. </a:t>
            </a:r>
          </a:p>
          <a:p>
            <a:r>
              <a:rPr lang="tr-TR" sz="1500" dirty="0" smtClean="0">
                <a:solidFill>
                  <a:schemeClr val="tx1"/>
                </a:solidFill>
              </a:rPr>
              <a:t>Türkiye genelinde %52 olan  işgücüne katılım oranı kentlerde %47.5.</a:t>
            </a:r>
          </a:p>
          <a:p>
            <a:r>
              <a:rPr lang="tr-TR" sz="1500" dirty="0" smtClean="0"/>
              <a:t>T</a:t>
            </a:r>
            <a:r>
              <a:rPr lang="tr-TR" sz="1500" dirty="0" smtClean="0">
                <a:solidFill>
                  <a:schemeClr val="tx1"/>
                </a:solidFill>
              </a:rPr>
              <a:t>ürkiye genelinde 15-64 yaş erkeklerin %76'sından fazlası işgücü piyasası içinde yer alırken bu oran kadınlarda %30'un altında. Kentsel alanda kadınların işgücüne katılımı, %23.5'e düşüyor. İşsiz olanları da çıkardığımızda bu, </a:t>
            </a:r>
            <a:r>
              <a:rPr lang="tr-TR" sz="1500" b="1" u="sng" dirty="0" smtClean="0">
                <a:solidFill>
                  <a:schemeClr val="accent1">
                    <a:lumMod val="75000"/>
                  </a:schemeClr>
                </a:solidFill>
              </a:rPr>
              <a:t>kentlerde her 5 kadından sadece birinin çalıştığı anlamına geliyor.</a:t>
            </a:r>
            <a:endParaRPr lang="tr-TR" sz="1500" dirty="0" smtClean="0"/>
          </a:p>
          <a:p>
            <a:r>
              <a:rPr lang="tr-TR" sz="1500" dirty="0" smtClean="0"/>
              <a:t>Türkiye'de çalışanların neredeyse yarısı (%48.3) </a:t>
            </a:r>
            <a:r>
              <a:rPr lang="tr-TR" sz="1500" u="sng" dirty="0" smtClean="0"/>
              <a:t>hiçbir sosyal güvenlik kurumuna bağlı değil. </a:t>
            </a:r>
            <a:r>
              <a:rPr lang="tr-TR" sz="1500" dirty="0" smtClean="0"/>
              <a:t>Sendikalılar ise toplam çalışanların sadece %10'unu oluşturuyor. </a:t>
            </a:r>
          </a:p>
          <a:p>
            <a:r>
              <a:rPr lang="tr-TR" sz="1500" b="1" dirty="0" smtClean="0">
                <a:solidFill>
                  <a:schemeClr val="accent1">
                    <a:lumMod val="75000"/>
                  </a:schemeClr>
                </a:solidFill>
              </a:rPr>
              <a:t>Çalışanlar arasında yoksulluk oranı %14.9</a:t>
            </a:r>
            <a:r>
              <a:rPr lang="tr-TR" sz="1500" dirty="0" smtClean="0"/>
              <a:t>. Bu oranın %18.2 olan genel yoksulluk oranından çok da farklı olmaması </a:t>
            </a:r>
            <a:r>
              <a:rPr lang="tr-TR" sz="1500" u="sng" dirty="0" smtClean="0"/>
              <a:t>bir işte çalışıyor olmanın yoksulluk riskini çok da azaltmadığını gösteriyor</a:t>
            </a:r>
            <a:r>
              <a:rPr lang="tr-TR" sz="1500" dirty="0" smtClean="0"/>
              <a:t>. </a:t>
            </a:r>
          </a:p>
          <a:p>
            <a:r>
              <a:rPr lang="tr-TR" sz="1500" dirty="0" smtClean="0">
                <a:solidFill>
                  <a:schemeClr val="tx1"/>
                </a:solidFill>
              </a:rPr>
              <a:t>Bu oran kentlerde %7.8'e düşüyor (kırda tarımın etkisi nedeni ile). </a:t>
            </a:r>
            <a:r>
              <a:rPr lang="tr-TR" sz="1500" u="sng" dirty="0" smtClean="0">
                <a:solidFill>
                  <a:schemeClr val="tx1"/>
                </a:solidFill>
              </a:rPr>
              <a:t>Görünen o ki kırsal kesimde bir parça toprağın olması koruma sağlamazken, kentte "çalışmak" bir ölçüde yoksulluktan koruyabiliyor.  </a:t>
            </a:r>
          </a:p>
          <a:p>
            <a:r>
              <a:rPr lang="tr-TR" sz="1500" dirty="0" smtClean="0">
                <a:solidFill>
                  <a:schemeClr val="tx1"/>
                </a:solidFill>
              </a:rPr>
              <a:t>Ancak bu da büyük ölçüde "düzenli" ve sosyal güvenceli bir işi olanlar için geçerli. Kentlerde sözleşmesiz çalışanların %30'u, yevmiyeli çalışanların %27.4'ü yoksul. Bunlar dışında yoksulluğun en yaygın olduğu işgücü kategorileri ücretsiz aile işcileri (%29.6) ve kendi hesabına çalışanlar (%21.3).</a:t>
            </a:r>
            <a:endParaRPr lang="tr-TR" sz="1500" u="sng" dirty="0" smtClean="0">
              <a:solidFill>
                <a:schemeClr val="tx1"/>
              </a:solidFill>
            </a:endParaRPr>
          </a:p>
          <a:p>
            <a:endParaRPr lang="tr-TR" sz="1400" dirty="0" smtClean="0"/>
          </a:p>
          <a:p>
            <a:endParaRPr lang="tr-TR" sz="1400" dirty="0" smtClean="0"/>
          </a:p>
          <a:p>
            <a:pPr lvl="1">
              <a:buNone/>
            </a:pPr>
            <a:endParaRPr lang="tr-TR" sz="1400" dirty="0" smtClean="0"/>
          </a:p>
          <a:p>
            <a:endParaRPr lang="tr-TR" sz="1400" dirty="0" smtClean="0"/>
          </a:p>
          <a:p>
            <a:endParaRPr lang="tr-TR" sz="1400" dirty="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5" name="Title 1"/>
          <p:cNvSpPr>
            <a:spLocks noGrp="1"/>
          </p:cNvSpPr>
          <p:nvPr>
            <p:ph type="title"/>
          </p:nvPr>
        </p:nvSpPr>
        <p:spPr>
          <a:xfrm>
            <a:off x="457200" y="152400"/>
            <a:ext cx="8229600" cy="990600"/>
          </a:xfrm>
        </p:spPr>
        <p:txBody>
          <a:bodyPr>
            <a:normAutofit/>
          </a:bodyPr>
          <a:lstStyle/>
          <a:p>
            <a:r>
              <a:rPr lang="tr-TR" sz="2800" dirty="0" smtClean="0"/>
              <a:t>İşgücü Piyasası ve Yoksulluk – Çalışmak Yeter mi?</a:t>
            </a:r>
            <a:endParaRPr lang="tr-TR" sz="2800" dirty="0"/>
          </a:p>
        </p:txBody>
      </p:sp>
      <p:sp>
        <p:nvSpPr>
          <p:cNvPr id="6" name="Rectangle 5"/>
          <p:cNvSpPr/>
          <p:nvPr/>
        </p:nvSpPr>
        <p:spPr>
          <a:xfrm>
            <a:off x="467544" y="5229200"/>
            <a:ext cx="8280920" cy="1036248"/>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solidFill>
                  <a:schemeClr val="tx1"/>
                </a:solidFill>
              </a:rPr>
              <a:t>Türkiye’de kırsal kesimde çalışıyor olmak ya da bir toprak parçasına sahip olmak yoksulluğa karşı bir güvence teşkil etmiyor. Kentte çalışanlar arasında yoksulluk oranı bir ölçüde düşük olsa da güvencesiz ve kayıtdışı çalışmanın yaygın olduğu ve düzensiz işlerde çalışanlar arasında yoksulluğun yaygın olduğu görülüyor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8229600" cy="2569840"/>
          </a:xfrm>
        </p:spPr>
        <p:txBody>
          <a:bodyPr>
            <a:normAutofit/>
          </a:bodyPr>
          <a:lstStyle/>
          <a:p>
            <a:r>
              <a:rPr lang="tr-TR" sz="1500" u="sng" dirty="0" smtClean="0"/>
              <a:t>Hane büyüklüğü arttıkça yoksulluk riski de artıyor</a:t>
            </a:r>
            <a:r>
              <a:rPr lang="tr-TR" sz="1500" dirty="0" smtClean="0"/>
              <a:t>.</a:t>
            </a:r>
          </a:p>
          <a:p>
            <a:r>
              <a:rPr lang="tr-TR" sz="1500" dirty="0" smtClean="0"/>
              <a:t>Yeni aile türleri ve bu türlerin yoksulluk ile olan ilişkilerine ulaşılıyor; </a:t>
            </a:r>
            <a:r>
              <a:rPr lang="tr-TR" sz="1500" b="1" dirty="0" smtClean="0">
                <a:solidFill>
                  <a:schemeClr val="accent1">
                    <a:lumMod val="75000"/>
                  </a:schemeClr>
                </a:solidFill>
              </a:rPr>
              <a:t>tek kişilik aileler ve tek ebeveynli aileler.</a:t>
            </a:r>
          </a:p>
          <a:p>
            <a:r>
              <a:rPr lang="tr-TR" sz="1500" dirty="0" smtClean="0"/>
              <a:t>Toplam nüfusun % 1.1'i tek başına yaşıyor. Tek kişilik hanelerde yoksulluk oranı %10.5 ve bu yoksulların %81.1'i 65 yaşın üzerinde. Yine tek başına yaşayıp yoksul olanların %75.7'si kadın ve %78.4'ü de kırda yaşıyor.</a:t>
            </a:r>
          </a:p>
          <a:p>
            <a:r>
              <a:rPr lang="tr-TR" sz="1500" dirty="0" smtClean="0"/>
              <a:t>En az bir çocuğu ile yaşayan tek ebeveynli ailelerde yoksulluk oranı %33.4. Başka bir ifade ile 1.897.125 kişi bu tür hanelerde yaşıyor ve bunların üçte biri yoksul. Bu tür hanelerin %80'inde hane reisinin kadın ve bu tür hanelerde yaşayan 15 yaşından küçük çocukların %52'si yoksul.</a:t>
            </a:r>
          </a:p>
          <a:p>
            <a:endParaRPr lang="tr-TR" sz="1600" dirty="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5" name="Title 1"/>
          <p:cNvSpPr>
            <a:spLocks noGrp="1"/>
          </p:cNvSpPr>
          <p:nvPr>
            <p:ph type="title"/>
          </p:nvPr>
        </p:nvSpPr>
        <p:spPr>
          <a:xfrm>
            <a:off x="457200" y="152400"/>
            <a:ext cx="8229600" cy="990600"/>
          </a:xfrm>
        </p:spPr>
        <p:txBody>
          <a:bodyPr>
            <a:normAutofit/>
          </a:bodyPr>
          <a:lstStyle/>
          <a:p>
            <a:r>
              <a:rPr lang="tr-TR" sz="2800" dirty="0" smtClean="0"/>
              <a:t>Hane Türlerine Göre Yoksulluk</a:t>
            </a:r>
            <a:endParaRPr lang="tr-TR" sz="2800" dirty="0"/>
          </a:p>
        </p:txBody>
      </p:sp>
      <p:graphicFrame>
        <p:nvGraphicFramePr>
          <p:cNvPr id="6" name="Chart 5"/>
          <p:cNvGraphicFramePr/>
          <p:nvPr/>
        </p:nvGraphicFramePr>
        <p:xfrm>
          <a:off x="539552" y="3645024"/>
          <a:ext cx="5472608" cy="252028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6012160" y="3789040"/>
            <a:ext cx="2736304" cy="2232248"/>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rPr>
              <a:t>Türkiye’de yeni aile türleri olarak kabul edilebilecek tek kişilik aileler ve tek ebeveynli aileler, yoksulluğa karşı en riskli gruplar arasında yer almaktadır.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219200"/>
            <a:ext cx="8291264" cy="3433936"/>
          </a:xfrm>
        </p:spPr>
        <p:txBody>
          <a:bodyPr>
            <a:normAutofit lnSpcReduction="10000"/>
          </a:bodyPr>
          <a:lstStyle/>
          <a:p>
            <a:r>
              <a:rPr lang="tr-TR" sz="1600" dirty="0" smtClean="0"/>
              <a:t>Yaş gruplarına göre yoksulluk oranları da farklılaşıyor.</a:t>
            </a:r>
          </a:p>
          <a:p>
            <a:r>
              <a:rPr lang="tr-TR" sz="1600" b="1" dirty="0" smtClean="0">
                <a:solidFill>
                  <a:schemeClr val="accent1">
                    <a:lumMod val="75000"/>
                  </a:schemeClr>
                </a:solidFill>
              </a:rPr>
              <a:t>Yoksulluk açısından en riskli gruplar ise, “genç gruplar”. </a:t>
            </a:r>
            <a:r>
              <a:rPr lang="tr-TR" sz="1600" dirty="0" smtClean="0"/>
              <a:t>Toplam nüfusun %37'si, yoksul nüfusun ise %53'ünün 19 yaşın altında (çocuk yoksulluğu)</a:t>
            </a:r>
          </a:p>
          <a:p>
            <a:r>
              <a:rPr lang="tr-TR" sz="1600" dirty="0" smtClean="0"/>
              <a:t>Türkiye'de çocuk yoksulluk oranı OECD tanımlarına göre (14 yaş ve altı) </a:t>
            </a:r>
            <a:r>
              <a:rPr lang="tr-TR" sz="1600" b="1" dirty="0" smtClean="0">
                <a:solidFill>
                  <a:schemeClr val="accent1">
                    <a:lumMod val="75000"/>
                  </a:schemeClr>
                </a:solidFill>
              </a:rPr>
              <a:t>%27.2</a:t>
            </a:r>
            <a:r>
              <a:rPr lang="tr-TR" sz="1600" dirty="0" smtClean="0"/>
              <a:t>, Avrupa Birliği tanımına göre (18 yaş ve altı) ise </a:t>
            </a:r>
            <a:r>
              <a:rPr lang="tr-TR" sz="1600" b="1" dirty="0" smtClean="0">
                <a:solidFill>
                  <a:schemeClr val="accent1">
                    <a:lumMod val="75000"/>
                  </a:schemeClr>
                </a:solidFill>
              </a:rPr>
              <a:t>%26.1</a:t>
            </a:r>
            <a:r>
              <a:rPr lang="tr-TR" sz="1600" dirty="0" smtClean="0"/>
              <a:t>'dir. Bu oranlar ABD’de %21.9, İtalya, İspanya ve Britanya gibi Avrupa ülkelerinde sırasıyla %16.6, %13.3 ve %15.4'tür.</a:t>
            </a:r>
          </a:p>
          <a:p>
            <a:r>
              <a:rPr lang="tr-TR" sz="1600" dirty="0" smtClean="0"/>
              <a:t>19 yaş altı çocuk yoksulluk oranı kentte %18.2 iken, </a:t>
            </a:r>
            <a:r>
              <a:rPr lang="tr-TR" sz="1600" b="1" dirty="0" smtClean="0">
                <a:solidFill>
                  <a:schemeClr val="accent1">
                    <a:lumMod val="75000"/>
                  </a:schemeClr>
                </a:solidFill>
              </a:rPr>
              <a:t>kırda %41.5'e </a:t>
            </a:r>
            <a:r>
              <a:rPr lang="tr-TR" sz="1600" dirty="0" smtClean="0"/>
              <a:t>ulaşmaktadır</a:t>
            </a:r>
          </a:p>
          <a:p>
            <a:r>
              <a:rPr lang="tr-TR" sz="1600" dirty="0" smtClean="0"/>
              <a:t>Türkiye'de çocuk nüfusun toplam içindeki payı da yüksektir. Türkiye'de 0-14 yaş arası çocuklar toplam nüfusun %27.5‘idir. Bu da </a:t>
            </a:r>
            <a:r>
              <a:rPr lang="tr-TR" sz="1600" b="1" u="sng" dirty="0" smtClean="0">
                <a:solidFill>
                  <a:schemeClr val="accent1">
                    <a:lumMod val="75000"/>
                  </a:schemeClr>
                </a:solidFill>
              </a:rPr>
              <a:t>5.3 milyondan fazla çocuğun yoksulluk sınırı altında yaşadığı </a:t>
            </a:r>
            <a:r>
              <a:rPr lang="tr-TR" sz="1600" dirty="0" smtClean="0"/>
              <a:t>anlamına gelir. Bu da toplam nüfusun %7.5'i dir (bu oran ABD'de 4.4, İspanya'da 1.9, Finlandiya'da %0.5’dir). </a:t>
            </a:r>
          </a:p>
          <a:p>
            <a:r>
              <a:rPr lang="tr-TR" sz="1600" dirty="0" smtClean="0"/>
              <a:t>Türkiye’de %18.2 olan genel yoksulluk oranı 0-5 yaş arası çocuklarda %26'ya, 6-14 yaş arası çocuklarda %28'e ve 15-19 yaş grubunda ise %23'e çıkmaktadır. </a:t>
            </a:r>
            <a:endParaRPr lang="tr-TR" sz="1600" b="1" u="sng" dirty="0" smtClean="0">
              <a:solidFill>
                <a:schemeClr val="accent1">
                  <a:lumMod val="75000"/>
                </a:schemeClr>
              </a:solidFill>
            </a:endParaRPr>
          </a:p>
          <a:p>
            <a:endParaRPr lang="tr-TR" sz="1600" dirty="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5" name="Title 1"/>
          <p:cNvSpPr>
            <a:spLocks noGrp="1"/>
          </p:cNvSpPr>
          <p:nvPr>
            <p:ph type="title"/>
          </p:nvPr>
        </p:nvSpPr>
        <p:spPr>
          <a:xfrm>
            <a:off x="457200" y="152400"/>
            <a:ext cx="8229600" cy="990600"/>
          </a:xfrm>
        </p:spPr>
        <p:txBody>
          <a:bodyPr>
            <a:normAutofit/>
          </a:bodyPr>
          <a:lstStyle/>
          <a:p>
            <a:r>
              <a:rPr lang="tr-TR" sz="2800" dirty="0" smtClean="0"/>
              <a:t/>
            </a:r>
            <a:br>
              <a:rPr lang="tr-TR" sz="2800" dirty="0" smtClean="0"/>
            </a:br>
            <a:r>
              <a:rPr lang="tr-TR" sz="2800" dirty="0" smtClean="0"/>
              <a:t>Yaş Gruplarına Göre Yoksulluk: Çocuk Yoksulluğu</a:t>
            </a:r>
            <a:endParaRPr lang="tr-TR" sz="2800" dirty="0"/>
          </a:p>
        </p:txBody>
      </p:sp>
      <p:graphicFrame>
        <p:nvGraphicFramePr>
          <p:cNvPr id="6" name="Chart 5"/>
          <p:cNvGraphicFramePr/>
          <p:nvPr/>
        </p:nvGraphicFramePr>
        <p:xfrm>
          <a:off x="467544" y="4653136"/>
          <a:ext cx="4536504" cy="172819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5148064" y="4797152"/>
            <a:ext cx="3384376" cy="1440160"/>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rPr>
              <a:t>Türkiye'de ortalama her dört çocuktan biri yoksuldur ve başka hiç bir yaş grubunda bu </a:t>
            </a:r>
            <a:r>
              <a:rPr lang="tr-TR" sz="1600" b="1" dirty="0">
                <a:solidFill>
                  <a:schemeClr val="tx1"/>
                </a:solidFill>
              </a:rPr>
              <a:t>oranlara </a:t>
            </a:r>
            <a:r>
              <a:rPr lang="tr-TR" sz="1600" b="1" dirty="0" smtClean="0">
                <a:solidFill>
                  <a:schemeClr val="tx1"/>
                </a:solidFill>
              </a:rPr>
              <a:t>ulaşılmamaktadır.</a:t>
            </a:r>
            <a:endParaRPr lang="tr-TR" sz="1600"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219200"/>
            <a:ext cx="8291264" cy="3793976"/>
          </a:xfrm>
        </p:spPr>
        <p:txBody>
          <a:bodyPr>
            <a:normAutofit/>
          </a:bodyPr>
          <a:lstStyle/>
          <a:p>
            <a:r>
              <a:rPr lang="tr-TR" sz="1600" b="1" u="sng" dirty="0" smtClean="0"/>
              <a:t>25-29 Yaş Grubu </a:t>
            </a:r>
            <a:r>
              <a:rPr lang="tr-TR" sz="1600" dirty="0" smtClean="0"/>
              <a:t>%13.4 ile genç nüfus arasında en düşük yoksulluk oranına sahiptir. Ancak ilginçtir ki üniversite mezunu 25-29 yaş grubundakilerin %34'ü işsizdir. </a:t>
            </a:r>
          </a:p>
          <a:p>
            <a:r>
              <a:rPr lang="tr-TR" sz="1600" dirty="0" smtClean="0"/>
              <a:t>Bu grubun içinde işsizliklerine rağmen yoksulluk oranının düşük olması büyük ölçüde </a:t>
            </a:r>
            <a:r>
              <a:rPr lang="tr-TR" sz="1600" b="1" dirty="0" smtClean="0">
                <a:solidFill>
                  <a:schemeClr val="accent1">
                    <a:lumMod val="75000"/>
                  </a:schemeClr>
                </a:solidFill>
              </a:rPr>
              <a:t>yaşadıkları hane türü </a:t>
            </a:r>
            <a:r>
              <a:rPr lang="tr-TR" sz="1600" dirty="0" smtClean="0"/>
              <a:t>ile ilişkili görünmektedir. </a:t>
            </a:r>
          </a:p>
          <a:p>
            <a:r>
              <a:rPr lang="tr-TR" sz="1600" dirty="0" smtClean="0"/>
              <a:t>Yoksul olmayan bu işsiz diplomalı grubun %40'ı tek çocuklu çekirdek ailelerde, geriye kalanların %17'lik bir kesim de iki çocuklu çekirdek ailede yaşamaktadır. </a:t>
            </a:r>
          </a:p>
          <a:p>
            <a:r>
              <a:rPr lang="tr-TR" sz="1600" dirty="0" smtClean="0"/>
              <a:t>Bu sonuç 25-29 yaş grubu gençler arasında diplomalı işsizliğin önemli oranlarda olduğunu ancak büyük ölçüde "baba ocağında" yaşamaya devam ederek yoksulluğa karşı durabildiklerini göstermektedir. </a:t>
            </a:r>
          </a:p>
          <a:p>
            <a:r>
              <a:rPr lang="tr-TR" sz="1600" dirty="0" smtClean="0"/>
              <a:t>Bunu destekleyen bir diğer gözlem de 25-29 yaş grubu kesimin esas olarak evlenerek kendi hanelerini oluşturabilmeleridir. </a:t>
            </a:r>
          </a:p>
          <a:p>
            <a:endParaRPr lang="tr-TR" sz="1600" dirty="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5" name="Title 1"/>
          <p:cNvSpPr>
            <a:spLocks noGrp="1"/>
          </p:cNvSpPr>
          <p:nvPr>
            <p:ph type="title"/>
          </p:nvPr>
        </p:nvSpPr>
        <p:spPr>
          <a:xfrm>
            <a:off x="457200" y="152400"/>
            <a:ext cx="8229600" cy="990600"/>
          </a:xfrm>
        </p:spPr>
        <p:txBody>
          <a:bodyPr>
            <a:normAutofit/>
          </a:bodyPr>
          <a:lstStyle/>
          <a:p>
            <a:r>
              <a:rPr lang="tr-TR" sz="2800" dirty="0" smtClean="0"/>
              <a:t/>
            </a:r>
            <a:br>
              <a:rPr lang="tr-TR" sz="2800" dirty="0" smtClean="0"/>
            </a:br>
            <a:r>
              <a:rPr lang="tr-TR" sz="2800" dirty="0" smtClean="0"/>
              <a:t>Yaş Gruplarına Göre Yoksulluk: Diplomalı İşsizlik</a:t>
            </a:r>
            <a:endParaRPr lang="tr-TR" sz="2800" dirty="0"/>
          </a:p>
        </p:txBody>
      </p:sp>
      <p:sp>
        <p:nvSpPr>
          <p:cNvPr id="6" name="Rectangle 5"/>
          <p:cNvSpPr/>
          <p:nvPr/>
        </p:nvSpPr>
        <p:spPr>
          <a:xfrm>
            <a:off x="467544" y="4509120"/>
            <a:ext cx="8064896" cy="1080120"/>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rPr>
              <a:t>Diplomalı genç kesim içinde işsizlik oranı yüksek olsa da bu kesimin “baba ocağından” kendi yuvasını kurarak ayrılması belli ki yoksulluğa direnmesini sağlayan temel yol olmuştur.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467544" y="1196752"/>
          <a:ext cx="3960440" cy="5124811"/>
        </p:xfrm>
        <a:graphic>
          <a:graphicData uri="http://schemas.openxmlformats.org/drawingml/2006/table">
            <a:tbl>
              <a:tblPr>
                <a:tableStyleId>{BC89EF96-8CEA-46FF-86C4-4CE0E7609802}</a:tableStyleId>
              </a:tblPr>
              <a:tblGrid>
                <a:gridCol w="847264"/>
                <a:gridCol w="847264"/>
                <a:gridCol w="542438"/>
                <a:gridCol w="532168"/>
                <a:gridCol w="595653"/>
                <a:gridCol w="595653"/>
              </a:tblGrid>
              <a:tr h="245073">
                <a:tc>
                  <a:txBody>
                    <a:bodyPr/>
                    <a:lstStyle/>
                    <a:p>
                      <a:pPr>
                        <a:spcAft>
                          <a:spcPts val="0"/>
                        </a:spcAft>
                      </a:pPr>
                      <a:r>
                        <a:rPr lang="tr-TR" sz="800" dirty="0"/>
                        <a:t> </a:t>
                      </a:r>
                      <a:endParaRPr lang="tr-TR" sz="800" b="1" dirty="0">
                        <a:latin typeface="+mn-lt"/>
                        <a:ea typeface="Calibri"/>
                        <a:cs typeface="Times New Roman"/>
                      </a:endParaRPr>
                    </a:p>
                  </a:txBody>
                  <a:tcPr marL="25642" marR="25642" marT="0" marB="0" anchor="b"/>
                </a:tc>
                <a:tc>
                  <a:txBody>
                    <a:bodyPr/>
                    <a:lstStyle/>
                    <a:p>
                      <a:pPr>
                        <a:spcAft>
                          <a:spcPts val="0"/>
                        </a:spcAft>
                      </a:pPr>
                      <a:r>
                        <a:rPr lang="tr-TR" sz="800"/>
                        <a:t> </a:t>
                      </a:r>
                      <a:endParaRPr lang="tr-TR" sz="800" b="1">
                        <a:latin typeface="+mn-lt"/>
                        <a:ea typeface="Calibri"/>
                        <a:cs typeface="Times New Roman"/>
                      </a:endParaRPr>
                    </a:p>
                  </a:txBody>
                  <a:tcPr marL="25642" marR="25642" marT="0" marB="0" anchor="b"/>
                </a:tc>
                <a:tc gridSpan="4">
                  <a:txBody>
                    <a:bodyPr/>
                    <a:lstStyle/>
                    <a:p>
                      <a:pPr algn="ctr">
                        <a:spcAft>
                          <a:spcPts val="0"/>
                        </a:spcAft>
                      </a:pPr>
                      <a:r>
                        <a:rPr lang="tr-TR" sz="1400" dirty="0"/>
                        <a:t>Dikey yüzdeler</a:t>
                      </a:r>
                      <a:endParaRPr lang="tr-TR" sz="1400" b="1" dirty="0">
                        <a:latin typeface="+mn-lt"/>
                        <a:ea typeface="Calibri"/>
                        <a:cs typeface="Times New Roman"/>
                      </a:endParaRPr>
                    </a:p>
                  </a:txBody>
                  <a:tcPr marL="25642" marR="25642" marT="0" marB="0" anchor="b"/>
                </a:tc>
                <a:tc hMerge="1">
                  <a:txBody>
                    <a:bodyPr/>
                    <a:lstStyle/>
                    <a:p>
                      <a:endParaRPr lang="tr-TR"/>
                    </a:p>
                  </a:txBody>
                  <a:tcPr/>
                </a:tc>
                <a:tc hMerge="1">
                  <a:txBody>
                    <a:bodyPr/>
                    <a:lstStyle/>
                    <a:p>
                      <a:endParaRPr lang="tr-TR"/>
                    </a:p>
                  </a:txBody>
                  <a:tcPr/>
                </a:tc>
                <a:tc hMerge="1">
                  <a:txBody>
                    <a:bodyPr/>
                    <a:lstStyle/>
                    <a:p>
                      <a:endParaRPr lang="tr-TR"/>
                    </a:p>
                  </a:txBody>
                  <a:tcPr/>
                </a:tc>
              </a:tr>
              <a:tr h="453157">
                <a:tc>
                  <a:txBody>
                    <a:bodyPr/>
                    <a:lstStyle/>
                    <a:p>
                      <a:pPr>
                        <a:spcAft>
                          <a:spcPts val="0"/>
                        </a:spcAft>
                      </a:pPr>
                      <a:r>
                        <a:rPr lang="tr-TR" sz="800" dirty="0"/>
                        <a:t> </a:t>
                      </a:r>
                      <a:endParaRPr lang="tr-TR" sz="800" b="1" dirty="0">
                        <a:latin typeface="+mn-lt"/>
                        <a:ea typeface="Calibri"/>
                        <a:cs typeface="Times New Roman"/>
                      </a:endParaRPr>
                    </a:p>
                  </a:txBody>
                  <a:tcPr marL="25642" marR="25642" marT="0" marB="0" anchor="b"/>
                </a:tc>
                <a:tc>
                  <a:txBody>
                    <a:bodyPr/>
                    <a:lstStyle/>
                    <a:p>
                      <a:pPr>
                        <a:spcAft>
                          <a:spcPts val="0"/>
                        </a:spcAft>
                      </a:pPr>
                      <a:r>
                        <a:rPr lang="tr-TR" sz="1000" dirty="0"/>
                        <a:t>Tasarruf oranları</a:t>
                      </a:r>
                      <a:endParaRPr lang="tr-TR" sz="1000" b="1" dirty="0">
                        <a:latin typeface="+mn-lt"/>
                        <a:ea typeface="Calibri"/>
                        <a:cs typeface="Times New Roman"/>
                      </a:endParaRPr>
                    </a:p>
                  </a:txBody>
                  <a:tcPr marL="25642" marR="25642" marT="0" marB="0" anchor="b"/>
                </a:tc>
                <a:tc>
                  <a:txBody>
                    <a:bodyPr/>
                    <a:lstStyle/>
                    <a:p>
                      <a:pPr algn="ctr">
                        <a:spcAft>
                          <a:spcPts val="0"/>
                        </a:spcAft>
                      </a:pPr>
                      <a:r>
                        <a:rPr lang="tr-TR" sz="800"/>
                        <a:t>Yoksullar</a:t>
                      </a:r>
                      <a:endParaRPr lang="tr-TR" sz="800" b="1">
                        <a:latin typeface="+mn-lt"/>
                        <a:ea typeface="Calibri"/>
                        <a:cs typeface="Times New Roman"/>
                      </a:endParaRPr>
                    </a:p>
                  </a:txBody>
                  <a:tcPr marL="25642" marR="25642" marT="0" marB="0" anchor="b"/>
                </a:tc>
                <a:tc>
                  <a:txBody>
                    <a:bodyPr/>
                    <a:lstStyle/>
                    <a:p>
                      <a:pPr algn="ctr">
                        <a:spcAft>
                          <a:spcPts val="0"/>
                        </a:spcAft>
                      </a:pPr>
                      <a:r>
                        <a:rPr lang="tr-TR" sz="800"/>
                        <a:t>En alt</a:t>
                      </a:r>
                    </a:p>
                    <a:p>
                      <a:pPr algn="ctr">
                        <a:spcAft>
                          <a:spcPts val="0"/>
                        </a:spcAft>
                      </a:pPr>
                      <a:r>
                        <a:rPr lang="tr-TR" sz="800"/>
                        <a:t>%10</a:t>
                      </a:r>
                      <a:endParaRPr lang="tr-TR" sz="800" b="1">
                        <a:latin typeface="+mn-lt"/>
                        <a:ea typeface="Calibri"/>
                        <a:cs typeface="Times New Roman"/>
                      </a:endParaRPr>
                    </a:p>
                  </a:txBody>
                  <a:tcPr marL="25642" marR="25642" marT="0" marB="0" anchor="b"/>
                </a:tc>
                <a:tc>
                  <a:txBody>
                    <a:bodyPr/>
                    <a:lstStyle/>
                    <a:p>
                      <a:pPr algn="ctr">
                        <a:spcAft>
                          <a:spcPts val="0"/>
                        </a:spcAft>
                      </a:pPr>
                      <a:r>
                        <a:rPr lang="tr-TR" sz="800"/>
                        <a:t>En üst</a:t>
                      </a:r>
                    </a:p>
                    <a:p>
                      <a:pPr algn="ctr">
                        <a:spcAft>
                          <a:spcPts val="0"/>
                        </a:spcAft>
                      </a:pPr>
                      <a:r>
                        <a:rPr lang="tr-TR" sz="800"/>
                        <a:t>%10</a:t>
                      </a:r>
                      <a:endParaRPr lang="tr-TR" sz="800" b="1">
                        <a:latin typeface="+mn-lt"/>
                        <a:ea typeface="Calibri"/>
                        <a:cs typeface="Times New Roman"/>
                      </a:endParaRPr>
                    </a:p>
                  </a:txBody>
                  <a:tcPr marL="25642" marR="25642" marT="0" marB="0" anchor="b"/>
                </a:tc>
                <a:tc>
                  <a:txBody>
                    <a:bodyPr/>
                    <a:lstStyle/>
                    <a:p>
                      <a:pPr algn="ctr">
                        <a:spcAft>
                          <a:spcPts val="0"/>
                        </a:spcAft>
                      </a:pPr>
                      <a:r>
                        <a:rPr lang="tr-TR" sz="800"/>
                        <a:t>Toplam</a:t>
                      </a:r>
                      <a:endParaRPr lang="tr-TR" sz="800" b="1">
                        <a:latin typeface="+mn-lt"/>
                        <a:ea typeface="Calibri"/>
                        <a:cs typeface="Times New Roman"/>
                      </a:endParaRPr>
                    </a:p>
                  </a:txBody>
                  <a:tcPr marL="25642" marR="25642" marT="0" marB="0" anchor="b"/>
                </a:tc>
              </a:tr>
              <a:tr h="605519">
                <a:tc rowSpan="3">
                  <a:txBody>
                    <a:bodyPr/>
                    <a:lstStyle/>
                    <a:p>
                      <a:pPr algn="ctr">
                        <a:spcAft>
                          <a:spcPts val="0"/>
                        </a:spcAft>
                      </a:pPr>
                      <a:r>
                        <a:rPr lang="tr-TR" sz="1200" b="1" dirty="0"/>
                        <a:t>ARTI TASARRUF</a:t>
                      </a:r>
                      <a:endParaRPr lang="tr-TR" sz="1200" b="1" dirty="0">
                        <a:latin typeface="+mn-lt"/>
                        <a:ea typeface="Calibri"/>
                        <a:cs typeface="Times New Roman"/>
                      </a:endParaRPr>
                    </a:p>
                  </a:txBody>
                  <a:tcPr marL="25642" marR="25642" marT="0" marB="0" vert="vert" anchor="ctr"/>
                </a:tc>
                <a:tc>
                  <a:txBody>
                    <a:bodyPr/>
                    <a:lstStyle/>
                    <a:p>
                      <a:pPr>
                        <a:spcAft>
                          <a:spcPts val="0"/>
                        </a:spcAft>
                      </a:pPr>
                      <a:r>
                        <a:rPr lang="tr-TR" sz="1000" dirty="0"/>
                        <a:t>Gelirinin yarısından fazla tasarruf edenler</a:t>
                      </a:r>
                      <a:endParaRPr lang="tr-TR" sz="1000" b="1" dirty="0">
                        <a:latin typeface="+mn-lt"/>
                        <a:ea typeface="Calibri"/>
                        <a:cs typeface="Times New Roman"/>
                      </a:endParaRPr>
                    </a:p>
                  </a:txBody>
                  <a:tcPr marL="25642" marR="25642" marT="0" marB="0"/>
                </a:tc>
                <a:tc>
                  <a:txBody>
                    <a:bodyPr/>
                    <a:lstStyle/>
                    <a:p>
                      <a:pPr algn="ctr">
                        <a:spcAft>
                          <a:spcPts val="0"/>
                        </a:spcAft>
                      </a:pPr>
                      <a:r>
                        <a:rPr lang="tr-TR" sz="1200" dirty="0"/>
                        <a:t>2.0</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1.3</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a:t>19.4</a:t>
                      </a:r>
                      <a:endParaRPr lang="tr-TR" sz="1200" b="1">
                        <a:latin typeface="+mn-lt"/>
                        <a:ea typeface="Calibri"/>
                        <a:cs typeface="Times New Roman"/>
                      </a:endParaRPr>
                    </a:p>
                  </a:txBody>
                  <a:tcPr marL="25642" marR="25642" marT="0" marB="0" anchor="b"/>
                </a:tc>
                <a:tc>
                  <a:txBody>
                    <a:bodyPr/>
                    <a:lstStyle/>
                    <a:p>
                      <a:pPr algn="ctr">
                        <a:spcAft>
                          <a:spcPts val="0"/>
                        </a:spcAft>
                      </a:pPr>
                      <a:r>
                        <a:rPr lang="tr-TR" sz="1200"/>
                        <a:t>5.4</a:t>
                      </a:r>
                      <a:endParaRPr lang="tr-TR" sz="1200" b="1">
                        <a:latin typeface="+mn-lt"/>
                        <a:ea typeface="Calibri"/>
                        <a:cs typeface="Times New Roman"/>
                      </a:endParaRPr>
                    </a:p>
                  </a:txBody>
                  <a:tcPr marL="25642" marR="25642" marT="0" marB="0" anchor="b"/>
                </a:tc>
              </a:tr>
              <a:tr h="588177">
                <a:tc vMerge="1">
                  <a:txBody>
                    <a:bodyPr/>
                    <a:lstStyle/>
                    <a:p>
                      <a:endParaRPr lang="tr-TR"/>
                    </a:p>
                  </a:txBody>
                  <a:tcPr/>
                </a:tc>
                <a:tc>
                  <a:txBody>
                    <a:bodyPr/>
                    <a:lstStyle/>
                    <a:p>
                      <a:pPr>
                        <a:spcAft>
                          <a:spcPts val="0"/>
                        </a:spcAft>
                      </a:pPr>
                      <a:r>
                        <a:rPr lang="tr-TR" sz="1000" dirty="0"/>
                        <a:t>Gelirinin %20-50'si tasarruf edenler</a:t>
                      </a:r>
                      <a:endParaRPr lang="tr-TR" sz="1000" b="1" dirty="0">
                        <a:latin typeface="+mn-lt"/>
                        <a:ea typeface="Calibri"/>
                        <a:cs typeface="Times New Roman"/>
                      </a:endParaRPr>
                    </a:p>
                  </a:txBody>
                  <a:tcPr marL="25642" marR="25642" marT="0" marB="0"/>
                </a:tc>
                <a:tc>
                  <a:txBody>
                    <a:bodyPr/>
                    <a:lstStyle/>
                    <a:p>
                      <a:pPr algn="ctr">
                        <a:spcAft>
                          <a:spcPts val="0"/>
                        </a:spcAft>
                      </a:pPr>
                      <a:r>
                        <a:rPr lang="tr-TR" sz="1200" dirty="0"/>
                        <a:t>13.2</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10.8</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42.8</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a:t>26.0</a:t>
                      </a:r>
                      <a:endParaRPr lang="tr-TR" sz="1200" b="1">
                        <a:latin typeface="+mn-lt"/>
                        <a:ea typeface="Calibri"/>
                        <a:cs typeface="Times New Roman"/>
                      </a:endParaRPr>
                    </a:p>
                  </a:txBody>
                  <a:tcPr marL="25642" marR="25642" marT="0" marB="0" anchor="b"/>
                </a:tc>
              </a:tr>
              <a:tr h="588177">
                <a:tc vMerge="1">
                  <a:txBody>
                    <a:bodyPr/>
                    <a:lstStyle/>
                    <a:p>
                      <a:endParaRPr lang="tr-TR"/>
                    </a:p>
                  </a:txBody>
                  <a:tcPr/>
                </a:tc>
                <a:tc>
                  <a:txBody>
                    <a:bodyPr/>
                    <a:lstStyle/>
                    <a:p>
                      <a:pPr>
                        <a:spcAft>
                          <a:spcPts val="0"/>
                        </a:spcAft>
                      </a:pPr>
                      <a:r>
                        <a:rPr lang="tr-TR" sz="1000" dirty="0"/>
                        <a:t>Gelirinin %0-20'si tasarruf edenler</a:t>
                      </a:r>
                      <a:endParaRPr lang="tr-TR" sz="1000" b="1" dirty="0">
                        <a:latin typeface="+mn-lt"/>
                        <a:ea typeface="Calibri"/>
                        <a:cs typeface="Times New Roman"/>
                      </a:endParaRPr>
                    </a:p>
                  </a:txBody>
                  <a:tcPr marL="25642" marR="25642" marT="0" marB="0"/>
                </a:tc>
                <a:tc>
                  <a:txBody>
                    <a:bodyPr/>
                    <a:lstStyle/>
                    <a:p>
                      <a:pPr algn="ctr">
                        <a:spcAft>
                          <a:spcPts val="0"/>
                        </a:spcAft>
                      </a:pPr>
                      <a:r>
                        <a:rPr lang="tr-TR" sz="1200"/>
                        <a:t>17.0</a:t>
                      </a:r>
                      <a:endParaRPr lang="tr-TR" sz="1200" b="1">
                        <a:latin typeface="+mn-lt"/>
                        <a:ea typeface="Calibri"/>
                        <a:cs typeface="Times New Roman"/>
                      </a:endParaRPr>
                    </a:p>
                  </a:txBody>
                  <a:tcPr marL="25642" marR="25642" marT="0" marB="0" anchor="b"/>
                </a:tc>
                <a:tc>
                  <a:txBody>
                    <a:bodyPr/>
                    <a:lstStyle/>
                    <a:p>
                      <a:pPr algn="ctr">
                        <a:spcAft>
                          <a:spcPts val="0"/>
                        </a:spcAft>
                      </a:pPr>
                      <a:r>
                        <a:rPr lang="tr-TR" sz="1200" dirty="0"/>
                        <a:t>13.4</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18.7</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24.7</a:t>
                      </a:r>
                      <a:endParaRPr lang="tr-TR" sz="1200" b="1" dirty="0">
                        <a:latin typeface="+mn-lt"/>
                        <a:ea typeface="Calibri"/>
                        <a:cs typeface="Times New Roman"/>
                      </a:endParaRPr>
                    </a:p>
                  </a:txBody>
                  <a:tcPr marL="25642" marR="25642" marT="0" marB="0" anchor="b"/>
                </a:tc>
              </a:tr>
              <a:tr h="302759">
                <a:tc>
                  <a:txBody>
                    <a:bodyPr/>
                    <a:lstStyle/>
                    <a:p>
                      <a:pPr>
                        <a:spcAft>
                          <a:spcPts val="0"/>
                        </a:spcAft>
                      </a:pPr>
                      <a:r>
                        <a:rPr lang="tr-TR" sz="1200" b="1" dirty="0"/>
                        <a:t> </a:t>
                      </a:r>
                      <a:endParaRPr lang="tr-TR" sz="1200" b="1" dirty="0">
                        <a:latin typeface="+mn-lt"/>
                        <a:ea typeface="Calibri"/>
                        <a:cs typeface="Times New Roman"/>
                      </a:endParaRPr>
                    </a:p>
                  </a:txBody>
                  <a:tcPr marL="25642" marR="25642" marT="0" marB="0" vert="vert" anchor="ctr"/>
                </a:tc>
                <a:tc>
                  <a:txBody>
                    <a:bodyPr/>
                    <a:lstStyle/>
                    <a:p>
                      <a:pPr>
                        <a:spcAft>
                          <a:spcPts val="0"/>
                        </a:spcAft>
                      </a:pPr>
                      <a:r>
                        <a:rPr lang="tr-TR" sz="1000" dirty="0"/>
                        <a:t>ARA TOPLAM</a:t>
                      </a:r>
                      <a:endParaRPr lang="tr-TR" sz="1000" b="1" dirty="0">
                        <a:latin typeface="+mn-lt"/>
                        <a:ea typeface="Calibri"/>
                        <a:cs typeface="Times New Roman"/>
                      </a:endParaRPr>
                    </a:p>
                  </a:txBody>
                  <a:tcPr marL="25642" marR="25642" marT="0" marB="0"/>
                </a:tc>
                <a:tc>
                  <a:txBody>
                    <a:bodyPr/>
                    <a:lstStyle/>
                    <a:p>
                      <a:pPr algn="ctr">
                        <a:spcAft>
                          <a:spcPts val="0"/>
                        </a:spcAft>
                      </a:pPr>
                      <a:r>
                        <a:rPr lang="tr-TR" sz="1200" dirty="0"/>
                        <a:t>32.1</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a:t>25.5</a:t>
                      </a:r>
                      <a:endParaRPr lang="tr-TR" sz="1200" b="1">
                        <a:latin typeface="+mn-lt"/>
                        <a:ea typeface="Calibri"/>
                        <a:cs typeface="Times New Roman"/>
                      </a:endParaRPr>
                    </a:p>
                  </a:txBody>
                  <a:tcPr marL="25642" marR="25642" marT="0" marB="0" anchor="b"/>
                </a:tc>
                <a:tc>
                  <a:txBody>
                    <a:bodyPr/>
                    <a:lstStyle/>
                    <a:p>
                      <a:pPr algn="ctr">
                        <a:spcAft>
                          <a:spcPts val="0"/>
                        </a:spcAft>
                      </a:pPr>
                      <a:r>
                        <a:rPr lang="tr-TR" sz="1200" dirty="0"/>
                        <a:t>80.9</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56.2</a:t>
                      </a:r>
                      <a:endParaRPr lang="tr-TR" sz="1200" b="1" dirty="0">
                        <a:latin typeface="+mn-lt"/>
                        <a:ea typeface="Calibri"/>
                        <a:cs typeface="Times New Roman"/>
                      </a:endParaRPr>
                    </a:p>
                  </a:txBody>
                  <a:tcPr marL="25642" marR="25642" marT="0" marB="0" anchor="b"/>
                </a:tc>
              </a:tr>
              <a:tr h="588177">
                <a:tc rowSpan="3">
                  <a:txBody>
                    <a:bodyPr/>
                    <a:lstStyle/>
                    <a:p>
                      <a:pPr algn="ctr">
                        <a:spcAft>
                          <a:spcPts val="0"/>
                        </a:spcAft>
                      </a:pPr>
                      <a:r>
                        <a:rPr lang="tr-TR" sz="1200" b="1" dirty="0"/>
                        <a:t>EKSİ TASARRUF</a:t>
                      </a:r>
                      <a:endParaRPr lang="tr-TR" sz="1200" b="1" dirty="0">
                        <a:latin typeface="+mn-lt"/>
                        <a:ea typeface="Calibri"/>
                        <a:cs typeface="Times New Roman"/>
                      </a:endParaRPr>
                    </a:p>
                  </a:txBody>
                  <a:tcPr marL="25642" marR="25642" marT="0" marB="0" vert="vert270" anchor="ctr"/>
                </a:tc>
                <a:tc>
                  <a:txBody>
                    <a:bodyPr/>
                    <a:lstStyle/>
                    <a:p>
                      <a:pPr>
                        <a:spcAft>
                          <a:spcPts val="0"/>
                        </a:spcAft>
                      </a:pPr>
                      <a:r>
                        <a:rPr lang="tr-TR" sz="1000" dirty="0"/>
                        <a:t>Gelirinden %0-20 fazla harcayanlar</a:t>
                      </a:r>
                      <a:endParaRPr lang="tr-TR" sz="1000" b="1" dirty="0">
                        <a:latin typeface="+mn-lt"/>
                        <a:ea typeface="Calibri"/>
                        <a:cs typeface="Times New Roman"/>
                      </a:endParaRPr>
                    </a:p>
                  </a:txBody>
                  <a:tcPr marL="25642" marR="25642" marT="0" marB="0"/>
                </a:tc>
                <a:tc>
                  <a:txBody>
                    <a:bodyPr/>
                    <a:lstStyle/>
                    <a:p>
                      <a:pPr algn="ctr">
                        <a:spcAft>
                          <a:spcPts val="0"/>
                        </a:spcAft>
                      </a:pPr>
                      <a:r>
                        <a:rPr lang="tr-TR" sz="1200" dirty="0"/>
                        <a:t>14.2</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a:t>12.4</a:t>
                      </a:r>
                      <a:endParaRPr lang="tr-TR" sz="1200" b="1">
                        <a:latin typeface="+mn-lt"/>
                        <a:ea typeface="Calibri"/>
                        <a:cs typeface="Times New Roman"/>
                      </a:endParaRPr>
                    </a:p>
                  </a:txBody>
                  <a:tcPr marL="25642" marR="25642" marT="0" marB="0" anchor="b"/>
                </a:tc>
                <a:tc>
                  <a:txBody>
                    <a:bodyPr/>
                    <a:lstStyle/>
                    <a:p>
                      <a:pPr algn="ctr">
                        <a:spcAft>
                          <a:spcPts val="0"/>
                        </a:spcAft>
                      </a:pPr>
                      <a:r>
                        <a:rPr lang="tr-TR" sz="1200" dirty="0"/>
                        <a:t>9.0</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16.5</a:t>
                      </a:r>
                      <a:endParaRPr lang="tr-TR" sz="1200" b="1" dirty="0">
                        <a:latin typeface="+mn-lt"/>
                        <a:ea typeface="Calibri"/>
                        <a:cs typeface="Times New Roman"/>
                      </a:endParaRPr>
                    </a:p>
                  </a:txBody>
                  <a:tcPr marL="25642" marR="25642" marT="0" marB="0" anchor="b"/>
                </a:tc>
              </a:tr>
              <a:tr h="588177">
                <a:tc vMerge="1">
                  <a:txBody>
                    <a:bodyPr/>
                    <a:lstStyle/>
                    <a:p>
                      <a:endParaRPr lang="tr-TR"/>
                    </a:p>
                  </a:txBody>
                  <a:tcPr/>
                </a:tc>
                <a:tc>
                  <a:txBody>
                    <a:bodyPr/>
                    <a:lstStyle/>
                    <a:p>
                      <a:pPr>
                        <a:spcAft>
                          <a:spcPts val="0"/>
                        </a:spcAft>
                      </a:pPr>
                      <a:r>
                        <a:rPr lang="tr-TR" sz="1000" dirty="0"/>
                        <a:t>Gelirinden %20-50 fazla harcayanlar</a:t>
                      </a:r>
                      <a:endParaRPr lang="tr-TR" sz="1000" b="1" dirty="0">
                        <a:latin typeface="+mn-lt"/>
                        <a:ea typeface="Calibri"/>
                        <a:cs typeface="Times New Roman"/>
                      </a:endParaRPr>
                    </a:p>
                  </a:txBody>
                  <a:tcPr marL="25642" marR="25642" marT="0" marB="0"/>
                </a:tc>
                <a:tc>
                  <a:txBody>
                    <a:bodyPr/>
                    <a:lstStyle/>
                    <a:p>
                      <a:pPr algn="ctr">
                        <a:spcAft>
                          <a:spcPts val="0"/>
                        </a:spcAft>
                      </a:pPr>
                      <a:r>
                        <a:rPr lang="tr-TR" sz="1200" dirty="0"/>
                        <a:t>16.7</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15.4</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6.2</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13.4</a:t>
                      </a:r>
                      <a:endParaRPr lang="tr-TR" sz="1200" b="1" dirty="0">
                        <a:latin typeface="+mn-lt"/>
                        <a:ea typeface="Calibri"/>
                        <a:cs typeface="Times New Roman"/>
                      </a:endParaRPr>
                    </a:p>
                  </a:txBody>
                  <a:tcPr marL="25642" marR="25642" marT="0" marB="0" anchor="b"/>
                </a:tc>
              </a:tr>
              <a:tr h="605519">
                <a:tc vMerge="1">
                  <a:txBody>
                    <a:bodyPr/>
                    <a:lstStyle/>
                    <a:p>
                      <a:endParaRPr lang="tr-TR"/>
                    </a:p>
                  </a:txBody>
                  <a:tcPr/>
                </a:tc>
                <a:tc>
                  <a:txBody>
                    <a:bodyPr/>
                    <a:lstStyle/>
                    <a:p>
                      <a:pPr>
                        <a:spcAft>
                          <a:spcPts val="0"/>
                        </a:spcAft>
                      </a:pPr>
                      <a:r>
                        <a:rPr lang="tr-TR" sz="1000" dirty="0"/>
                        <a:t>Gelirinin yarısından fazla harcayanlar</a:t>
                      </a:r>
                      <a:endParaRPr lang="tr-TR" sz="1000" b="1" dirty="0">
                        <a:latin typeface="+mn-lt"/>
                        <a:ea typeface="Calibri"/>
                        <a:cs typeface="Times New Roman"/>
                      </a:endParaRPr>
                    </a:p>
                  </a:txBody>
                  <a:tcPr marL="25642" marR="25642" marT="0" marB="0"/>
                </a:tc>
                <a:tc>
                  <a:txBody>
                    <a:bodyPr/>
                    <a:lstStyle/>
                    <a:p>
                      <a:pPr algn="ctr">
                        <a:spcAft>
                          <a:spcPts val="0"/>
                        </a:spcAft>
                      </a:pPr>
                      <a:r>
                        <a:rPr lang="tr-TR" sz="1200"/>
                        <a:t>37.0</a:t>
                      </a:r>
                      <a:endParaRPr lang="tr-TR" sz="1200" b="1">
                        <a:latin typeface="+mn-lt"/>
                        <a:ea typeface="Calibri"/>
                        <a:cs typeface="Times New Roman"/>
                      </a:endParaRPr>
                    </a:p>
                  </a:txBody>
                  <a:tcPr marL="25642" marR="25642" marT="0" marB="0" anchor="b"/>
                </a:tc>
                <a:tc>
                  <a:txBody>
                    <a:bodyPr/>
                    <a:lstStyle/>
                    <a:p>
                      <a:pPr algn="ctr">
                        <a:spcAft>
                          <a:spcPts val="0"/>
                        </a:spcAft>
                      </a:pPr>
                      <a:r>
                        <a:rPr lang="tr-TR" sz="1200" dirty="0"/>
                        <a:t>46.7</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4.0</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14.0</a:t>
                      </a:r>
                      <a:endParaRPr lang="tr-TR" sz="1200" b="1" dirty="0">
                        <a:latin typeface="+mn-lt"/>
                        <a:ea typeface="Calibri"/>
                        <a:cs typeface="Times New Roman"/>
                      </a:endParaRPr>
                    </a:p>
                  </a:txBody>
                  <a:tcPr marL="25642" marR="25642" marT="0" marB="0" anchor="b"/>
                </a:tc>
              </a:tr>
              <a:tr h="302759">
                <a:tc>
                  <a:txBody>
                    <a:bodyPr/>
                    <a:lstStyle/>
                    <a:p>
                      <a:endParaRPr lang="tr-TR" sz="800" b="1">
                        <a:latin typeface="+mn-lt"/>
                        <a:ea typeface="Times New Roman"/>
                        <a:cs typeface="Times New Roman"/>
                      </a:endParaRPr>
                    </a:p>
                  </a:txBody>
                  <a:tcPr marL="25642" marR="25642" marT="0" marB="0" vert="vert270" anchor="ctr"/>
                </a:tc>
                <a:tc>
                  <a:txBody>
                    <a:bodyPr/>
                    <a:lstStyle/>
                    <a:p>
                      <a:pPr>
                        <a:spcAft>
                          <a:spcPts val="0"/>
                        </a:spcAft>
                      </a:pPr>
                      <a:r>
                        <a:rPr lang="tr-TR" sz="1000" dirty="0"/>
                        <a:t>ARA TOPLAM</a:t>
                      </a:r>
                      <a:endParaRPr lang="tr-TR" sz="1000" b="1" dirty="0">
                        <a:latin typeface="+mn-lt"/>
                        <a:ea typeface="Calibri"/>
                        <a:cs typeface="Times New Roman"/>
                      </a:endParaRPr>
                    </a:p>
                  </a:txBody>
                  <a:tcPr marL="25642" marR="25642" marT="0" marB="0"/>
                </a:tc>
                <a:tc>
                  <a:txBody>
                    <a:bodyPr/>
                    <a:lstStyle/>
                    <a:p>
                      <a:pPr algn="ctr">
                        <a:spcAft>
                          <a:spcPts val="0"/>
                        </a:spcAft>
                      </a:pPr>
                      <a:r>
                        <a:rPr lang="tr-TR" sz="1200"/>
                        <a:t>67.9</a:t>
                      </a:r>
                      <a:endParaRPr lang="tr-TR" sz="1200" b="1">
                        <a:latin typeface="+mn-lt"/>
                        <a:ea typeface="Calibri"/>
                        <a:cs typeface="Times New Roman"/>
                      </a:endParaRPr>
                    </a:p>
                  </a:txBody>
                  <a:tcPr marL="25642" marR="25642" marT="0" marB="0" anchor="b"/>
                </a:tc>
                <a:tc>
                  <a:txBody>
                    <a:bodyPr/>
                    <a:lstStyle/>
                    <a:p>
                      <a:pPr algn="ctr">
                        <a:spcAft>
                          <a:spcPts val="0"/>
                        </a:spcAft>
                      </a:pPr>
                      <a:r>
                        <a:rPr lang="tr-TR" sz="1200"/>
                        <a:t>74.5</a:t>
                      </a:r>
                      <a:endParaRPr lang="tr-TR" sz="1200" b="1">
                        <a:latin typeface="+mn-lt"/>
                        <a:ea typeface="Calibri"/>
                        <a:cs typeface="Times New Roman"/>
                      </a:endParaRPr>
                    </a:p>
                  </a:txBody>
                  <a:tcPr marL="25642" marR="25642" marT="0" marB="0" anchor="b"/>
                </a:tc>
                <a:tc>
                  <a:txBody>
                    <a:bodyPr/>
                    <a:lstStyle/>
                    <a:p>
                      <a:pPr algn="ctr">
                        <a:spcAft>
                          <a:spcPts val="0"/>
                        </a:spcAft>
                      </a:pPr>
                      <a:r>
                        <a:rPr lang="tr-TR" sz="1200" dirty="0"/>
                        <a:t>19.1</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43.8</a:t>
                      </a:r>
                      <a:endParaRPr lang="tr-TR" sz="1200" b="1" dirty="0">
                        <a:latin typeface="+mn-lt"/>
                        <a:ea typeface="Calibri"/>
                        <a:cs typeface="Times New Roman"/>
                      </a:endParaRPr>
                    </a:p>
                  </a:txBody>
                  <a:tcPr marL="25642" marR="25642" marT="0" marB="0" anchor="b"/>
                </a:tc>
              </a:tr>
              <a:tr h="245073">
                <a:tc>
                  <a:txBody>
                    <a:bodyPr/>
                    <a:lstStyle/>
                    <a:p>
                      <a:pPr>
                        <a:spcAft>
                          <a:spcPts val="0"/>
                        </a:spcAft>
                      </a:pPr>
                      <a:r>
                        <a:rPr lang="tr-TR" sz="800"/>
                        <a:t> </a:t>
                      </a:r>
                      <a:endParaRPr lang="tr-TR" sz="800" b="1">
                        <a:latin typeface="+mn-lt"/>
                        <a:ea typeface="Calibri"/>
                        <a:cs typeface="Times New Roman"/>
                      </a:endParaRPr>
                    </a:p>
                  </a:txBody>
                  <a:tcPr marL="25642" marR="25642" marT="0" marB="0" anchor="b"/>
                </a:tc>
                <a:tc>
                  <a:txBody>
                    <a:bodyPr/>
                    <a:lstStyle/>
                    <a:p>
                      <a:pPr>
                        <a:spcAft>
                          <a:spcPts val="0"/>
                        </a:spcAft>
                      </a:pPr>
                      <a:r>
                        <a:rPr lang="tr-TR" sz="1000" dirty="0"/>
                        <a:t>Toplam</a:t>
                      </a:r>
                      <a:endParaRPr lang="tr-TR" sz="1000" b="1" dirty="0">
                        <a:latin typeface="+mn-lt"/>
                        <a:ea typeface="Calibri"/>
                        <a:cs typeface="Times New Roman"/>
                      </a:endParaRPr>
                    </a:p>
                  </a:txBody>
                  <a:tcPr marL="25642" marR="25642" marT="0" marB="0" anchor="b"/>
                </a:tc>
                <a:tc>
                  <a:txBody>
                    <a:bodyPr/>
                    <a:lstStyle/>
                    <a:p>
                      <a:pPr algn="ctr">
                        <a:spcAft>
                          <a:spcPts val="0"/>
                        </a:spcAft>
                      </a:pPr>
                      <a:r>
                        <a:rPr lang="tr-TR" sz="1200"/>
                        <a:t>100.0</a:t>
                      </a:r>
                      <a:endParaRPr lang="tr-TR" sz="1200" b="1">
                        <a:latin typeface="+mn-lt"/>
                        <a:ea typeface="Calibri"/>
                        <a:cs typeface="Times New Roman"/>
                      </a:endParaRPr>
                    </a:p>
                  </a:txBody>
                  <a:tcPr marL="25642" marR="25642" marT="0" marB="0" anchor="b"/>
                </a:tc>
                <a:tc>
                  <a:txBody>
                    <a:bodyPr/>
                    <a:lstStyle/>
                    <a:p>
                      <a:pPr algn="ctr">
                        <a:spcAft>
                          <a:spcPts val="0"/>
                        </a:spcAft>
                      </a:pPr>
                      <a:r>
                        <a:rPr lang="tr-TR" sz="1200"/>
                        <a:t>100.0</a:t>
                      </a:r>
                      <a:endParaRPr lang="tr-TR" sz="1200" b="1">
                        <a:latin typeface="+mn-lt"/>
                        <a:ea typeface="Calibri"/>
                        <a:cs typeface="Times New Roman"/>
                      </a:endParaRPr>
                    </a:p>
                  </a:txBody>
                  <a:tcPr marL="25642" marR="25642" marT="0" marB="0" anchor="b"/>
                </a:tc>
                <a:tc>
                  <a:txBody>
                    <a:bodyPr/>
                    <a:lstStyle/>
                    <a:p>
                      <a:pPr algn="ctr">
                        <a:spcAft>
                          <a:spcPts val="0"/>
                        </a:spcAft>
                      </a:pPr>
                      <a:r>
                        <a:rPr lang="tr-TR" sz="1200" dirty="0"/>
                        <a:t>100.0</a:t>
                      </a:r>
                      <a:endParaRPr lang="tr-TR" sz="1200" b="1" dirty="0">
                        <a:latin typeface="+mn-lt"/>
                        <a:ea typeface="Calibri"/>
                        <a:cs typeface="Times New Roman"/>
                      </a:endParaRPr>
                    </a:p>
                  </a:txBody>
                  <a:tcPr marL="25642" marR="25642" marT="0" marB="0" anchor="b"/>
                </a:tc>
                <a:tc>
                  <a:txBody>
                    <a:bodyPr/>
                    <a:lstStyle/>
                    <a:p>
                      <a:pPr algn="ctr">
                        <a:spcAft>
                          <a:spcPts val="0"/>
                        </a:spcAft>
                      </a:pPr>
                      <a:r>
                        <a:rPr lang="tr-TR" sz="1200" dirty="0"/>
                        <a:t>100.0</a:t>
                      </a:r>
                      <a:endParaRPr lang="tr-TR" sz="1200" b="1" dirty="0">
                        <a:latin typeface="+mn-lt"/>
                        <a:ea typeface="Calibri"/>
                        <a:cs typeface="Times New Roman"/>
                      </a:endParaRPr>
                    </a:p>
                  </a:txBody>
                  <a:tcPr marL="25642" marR="25642" marT="0" marB="0" anchor="b"/>
                </a:tc>
              </a:tr>
            </a:tbl>
          </a:graphicData>
        </a:graphic>
      </p:graphicFrame>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5" name="Title 1"/>
          <p:cNvSpPr>
            <a:spLocks noGrp="1"/>
          </p:cNvSpPr>
          <p:nvPr>
            <p:ph type="title"/>
          </p:nvPr>
        </p:nvSpPr>
        <p:spPr>
          <a:xfrm>
            <a:off x="457200" y="152400"/>
            <a:ext cx="8229600" cy="990600"/>
          </a:xfrm>
        </p:spPr>
        <p:txBody>
          <a:bodyPr>
            <a:normAutofit/>
          </a:bodyPr>
          <a:lstStyle/>
          <a:p>
            <a:r>
              <a:rPr lang="tr-TR" sz="2800" dirty="0" smtClean="0"/>
              <a:t/>
            </a:r>
            <a:br>
              <a:rPr lang="tr-TR" sz="2800" dirty="0" smtClean="0"/>
            </a:br>
            <a:r>
              <a:rPr lang="tr-TR" sz="2800" dirty="0" smtClean="0"/>
              <a:t>Harcama ve Tüketim Değerlerine Göre Yoksulluk</a:t>
            </a:r>
            <a:endParaRPr lang="tr-TR" sz="2800" dirty="0"/>
          </a:p>
        </p:txBody>
      </p:sp>
      <p:sp>
        <p:nvSpPr>
          <p:cNvPr id="7" name="Content Placeholder 2"/>
          <p:cNvSpPr txBox="1">
            <a:spLocks/>
          </p:cNvSpPr>
          <p:nvPr/>
        </p:nvSpPr>
        <p:spPr>
          <a:xfrm>
            <a:off x="4499992" y="1219200"/>
            <a:ext cx="4392488" cy="3505944"/>
          </a:xfrm>
          <a:prstGeom prst="rect">
            <a:avLst/>
          </a:prstGeom>
        </p:spPr>
        <p:txBody>
          <a:bodyPr vert="horz">
            <a:normAutofit/>
          </a:bodyPr>
          <a:lstStyle/>
          <a:p>
            <a:pPr marL="274320" lvl="0" indent="-274320">
              <a:spcBef>
                <a:spcPts val="600"/>
              </a:spcBef>
              <a:buClr>
                <a:schemeClr val="accent1"/>
              </a:buClr>
              <a:buSzPct val="76000"/>
              <a:buFont typeface="Wingdings 3"/>
              <a:buChar char=""/>
            </a:pPr>
            <a:r>
              <a:rPr lang="tr-TR" sz="1600" dirty="0" smtClean="0"/>
              <a:t>Kazandığından az harcayan haneler (artı tasarruf) ve kazandığından fazla harcayan haneler (eksi tasarruf). </a:t>
            </a:r>
          </a:p>
          <a:p>
            <a:pPr marL="274320" lvl="0" indent="-274320">
              <a:spcBef>
                <a:spcPts val="600"/>
              </a:spcBef>
              <a:buClr>
                <a:schemeClr val="accent1"/>
              </a:buClr>
              <a:buSzPct val="76000"/>
              <a:buFont typeface="Wingdings 3"/>
              <a:buChar char=""/>
            </a:pPr>
            <a:r>
              <a:rPr lang="tr-TR" sz="1600" dirty="0" smtClean="0"/>
              <a:t>Türkiye'deki hanelerin %56.2'si kazandığından az harcamakta, %43.8'i ise kazandığından çok harcamaktadır.</a:t>
            </a:r>
          </a:p>
          <a:p>
            <a:pPr marL="274320" lvl="0" indent="-274320">
              <a:spcBef>
                <a:spcPts val="600"/>
              </a:spcBef>
              <a:buClr>
                <a:schemeClr val="accent1"/>
              </a:buClr>
              <a:buSzPct val="76000"/>
              <a:buFont typeface="Wingdings 3"/>
              <a:buChar char=""/>
            </a:pPr>
            <a:r>
              <a:rPr lang="tr-TR" sz="1600" dirty="0" smtClean="0"/>
              <a:t>Yoksul hanelerin %68'i kazandığından daha çok harcarken, bu oran en üst %10'luk gelir grubunda %19'dur</a:t>
            </a:r>
          </a:p>
          <a:p>
            <a:pPr marL="274320" lvl="0" indent="-274320">
              <a:spcBef>
                <a:spcPts val="600"/>
              </a:spcBef>
              <a:buClr>
                <a:schemeClr val="accent1"/>
              </a:buClr>
              <a:buSzPct val="76000"/>
              <a:buFont typeface="Wingdings 3"/>
              <a:buChar char=""/>
            </a:pPr>
            <a:r>
              <a:rPr lang="tr-TR" sz="1600" dirty="0" smtClean="0"/>
              <a:t>Ancak kazandığından fazla harcama eğiliminin sadece alt gelir grupları ile sınırlı olmadığı, hemen tüm gelir gruplarına sirayet etmiş bir eğilim olduğu da gözlenebiliyor.</a:t>
            </a:r>
            <a:endParaRPr kumimoji="0" lang="tr-TR"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7"/>
          <p:cNvSpPr/>
          <p:nvPr/>
        </p:nvSpPr>
        <p:spPr>
          <a:xfrm>
            <a:off x="4860032" y="4797152"/>
            <a:ext cx="3816424" cy="1496432"/>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rPr>
              <a:t>Toplumun hiç de azımsanmayacak bir bölümü, neredeyse yarısı, kazandığından fazla tüketiyor ve gündelik tüketimlerini borçlanarak ya da birikimlerinden karşılayarak finanse ediyor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tr-TR" sz="1600" b="1" dirty="0" smtClean="0"/>
              <a:t>Kırdaki Yoksulluk</a:t>
            </a:r>
          </a:p>
          <a:p>
            <a:r>
              <a:rPr lang="tr-TR" sz="1600" dirty="0" smtClean="0"/>
              <a:t>Kırdaki yoksulluk sadece oran olarak yüksek değil; Türkiye'nin geri kalanına kıyasla çok daha derin ve baş etmesi zor bir yoksulluk. Kırsal kesimdekiler kenttekilere göre çok daha düşük bir yaşam kalitesi ile hayatlarını sürdürmek zorundalar.</a:t>
            </a:r>
          </a:p>
          <a:p>
            <a:pPr>
              <a:buNone/>
            </a:pPr>
            <a:endParaRPr lang="tr-TR" sz="1600" dirty="0" smtClean="0"/>
          </a:p>
          <a:p>
            <a:pPr>
              <a:buNone/>
            </a:pPr>
            <a:r>
              <a:rPr lang="tr-TR" sz="1600" b="1" dirty="0" smtClean="0"/>
              <a:t>Eğitim ve yoksulluk ilişkisi</a:t>
            </a:r>
          </a:p>
          <a:p>
            <a:r>
              <a:rPr lang="tr-TR" sz="1600" dirty="0" smtClean="0"/>
              <a:t>Eğitimin toplum içinde rahat bir konum sağlayacağı ve sınıf atlamayı kolaylaştıracağı yolundaki genel kanı, son dönemlerde diplomalı işsizlerden dolayı bir ölçüde geçerliğini yitirmiş olsa da eğitim hala yoksulluktan korunmanın en garantili yolu görünüyor.</a:t>
            </a:r>
          </a:p>
          <a:p>
            <a:pPr>
              <a:buNone/>
            </a:pPr>
            <a:endParaRPr lang="tr-TR" sz="1600" dirty="0" smtClean="0"/>
          </a:p>
          <a:p>
            <a:pPr>
              <a:buNone/>
            </a:pPr>
            <a:r>
              <a:rPr lang="tr-TR" sz="1600" b="1" dirty="0" smtClean="0"/>
              <a:t>Çalışan yoksulluğu</a:t>
            </a:r>
          </a:p>
          <a:p>
            <a:r>
              <a:rPr lang="tr-TR" sz="1600" dirty="0" smtClean="0"/>
              <a:t>Kırsal kesimde toprak sahibi olmak, kentte ise çalışıyor olmak yoksulluğa karşı kesin bir koruma sağlamıyor. Özellikle kentlerde kayıt dışı çalışma koşullarının yaygın olması, çalışanların ağır sömürüsüne dayanan bir var kalma stratejisinin varlığına işaret ediyor. Kadınların özellikle kentlerde işgücüne katılımı az olsa da çalışan kadınların daha ağır şartlarda çalışmak zorunda kaldıkları da ortaya çıkıyor.</a:t>
            </a:r>
          </a:p>
          <a:p>
            <a:endParaRPr lang="tr-TR" sz="1600" dirty="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6" name="Title 1"/>
          <p:cNvSpPr>
            <a:spLocks noGrp="1"/>
          </p:cNvSpPr>
          <p:nvPr>
            <p:ph type="title"/>
          </p:nvPr>
        </p:nvSpPr>
        <p:spPr>
          <a:xfrm>
            <a:off x="457200" y="152400"/>
            <a:ext cx="8229600" cy="990600"/>
          </a:xfrm>
        </p:spPr>
        <p:txBody>
          <a:bodyPr>
            <a:normAutofit/>
          </a:bodyPr>
          <a:lstStyle/>
          <a:p>
            <a:r>
              <a:rPr lang="tr-TR" sz="2900" dirty="0" smtClean="0"/>
              <a:t>SONUÇLAR</a:t>
            </a:r>
            <a:endParaRPr lang="tr-TR" sz="29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tr-TR" sz="1600" b="1" dirty="0" smtClean="0"/>
              <a:t>Hane türlerinin çeşitlenmesi</a:t>
            </a:r>
          </a:p>
          <a:p>
            <a:r>
              <a:rPr lang="tr-TR" sz="1600" dirty="0" smtClean="0"/>
              <a:t>Türkiye'deki hanelerin kayda değer bir bölümü, anne-baba ve çocuklardan oluşan en küçük toplumsal birim olarak tanımlanan aile tanımına uymayan hanelerden oluşuyor. Hem kırsal kesimde hem de kentlerde tek başına yaşayanların ve tek ebeveynli hanelerin oranı artıyor. Kalabalık aileler, tek başına özellikle kırda yaşayan kadınlar ve tek yetişkinli haneler en korunaksız kesim olarak görünüyor bu tablo içinde.</a:t>
            </a:r>
          </a:p>
          <a:p>
            <a:pPr>
              <a:buNone/>
            </a:pPr>
            <a:r>
              <a:rPr lang="tr-TR" sz="1600" b="1" dirty="0" smtClean="0"/>
              <a:t>Çocuk yoksulluğu</a:t>
            </a:r>
          </a:p>
          <a:p>
            <a:r>
              <a:rPr lang="tr-TR" sz="1600" dirty="0" smtClean="0"/>
              <a:t>14 yaş altı nüfusta %30'lara varan bir yoksulluk oranı oldukça önemli görünüyor. Yoksul çocukların oldukça önemli bir bölümünün yoksulluk riskine direnci yüksek olmayan hanelerde yaşaması elbette ki sorunu da içinden çıkılmaz bir hale getiriyor. </a:t>
            </a:r>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6" name="Title 1"/>
          <p:cNvSpPr>
            <a:spLocks noGrp="1"/>
          </p:cNvSpPr>
          <p:nvPr>
            <p:ph type="title"/>
          </p:nvPr>
        </p:nvSpPr>
        <p:spPr>
          <a:xfrm>
            <a:off x="457200" y="152400"/>
            <a:ext cx="8229600" cy="990600"/>
          </a:xfrm>
        </p:spPr>
        <p:txBody>
          <a:bodyPr>
            <a:normAutofit/>
          </a:bodyPr>
          <a:lstStyle/>
          <a:p>
            <a:r>
              <a:rPr lang="tr-TR" sz="2900" dirty="0" smtClean="0"/>
              <a:t>SONUÇLAR</a:t>
            </a:r>
            <a:endParaRPr lang="tr-TR" sz="2900" dirty="0"/>
          </a:p>
        </p:txBody>
      </p:sp>
      <p:sp>
        <p:nvSpPr>
          <p:cNvPr id="5" name="Rectangle 4"/>
          <p:cNvSpPr/>
          <p:nvPr/>
        </p:nvSpPr>
        <p:spPr>
          <a:xfrm>
            <a:off x="539552" y="4221088"/>
            <a:ext cx="8208912" cy="1496432"/>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rPr>
              <a:t>B</a:t>
            </a:r>
            <a:r>
              <a:rPr lang="tr-TR" sz="1600" b="1" dirty="0" smtClean="0">
                <a:solidFill>
                  <a:schemeClr val="tx1"/>
                </a:solidFill>
              </a:rPr>
              <a:t>ir </a:t>
            </a:r>
            <a:r>
              <a:rPr lang="tr-TR" sz="1600" b="1" dirty="0" smtClean="0">
                <a:solidFill>
                  <a:schemeClr val="tx1"/>
                </a:solidFill>
              </a:rPr>
              <a:t>toplumun gücünün en zayıf kesiminin dayanıklılığı ile </a:t>
            </a:r>
            <a:r>
              <a:rPr lang="tr-TR" sz="1600" b="1" dirty="0" smtClean="0">
                <a:solidFill>
                  <a:schemeClr val="tx1"/>
                </a:solidFill>
              </a:rPr>
              <a:t>ölçülür. </a:t>
            </a:r>
          </a:p>
          <a:p>
            <a:pPr algn="ctr"/>
            <a:endParaRPr lang="tr-TR" sz="1600" b="1" dirty="0" smtClean="0">
              <a:solidFill>
                <a:schemeClr val="tx1"/>
              </a:solidFill>
            </a:endParaRPr>
          </a:p>
          <a:p>
            <a:pPr algn="ctr"/>
            <a:r>
              <a:rPr lang="tr-TR" sz="1600" b="1" dirty="0" smtClean="0">
                <a:solidFill>
                  <a:schemeClr val="tx1"/>
                </a:solidFill>
              </a:rPr>
              <a:t>Nüfusun </a:t>
            </a:r>
            <a:r>
              <a:rPr lang="tr-TR" sz="1600" b="1" dirty="0" smtClean="0">
                <a:solidFill>
                  <a:schemeClr val="tx1"/>
                </a:solidFill>
              </a:rPr>
              <a:t>yaşlanması, kırsal kesimin zayıflaması ve aile kurumunun gücünü yitirmesi ile ortaya çıkan bu yeni yoksulluk Türkiye için önemli problem alanları oluşturacağa benziyor.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smtClean="0"/>
              <a:t>TÜRKİYE’DE YOKSULLUK PROFİLLERİ</a:t>
            </a:r>
            <a:endParaRPr lang="tr-TR" dirty="0"/>
          </a:p>
        </p:txBody>
      </p:sp>
      <p:sp>
        <p:nvSpPr>
          <p:cNvPr id="3" name="Subtitle 2"/>
          <p:cNvSpPr>
            <a:spLocks noGrp="1"/>
          </p:cNvSpPr>
          <p:nvPr>
            <p:ph type="subTitle" idx="1"/>
          </p:nvPr>
        </p:nvSpPr>
        <p:spPr/>
        <p:txBody>
          <a:bodyPr>
            <a:normAutofit fontScale="92500" lnSpcReduction="20000"/>
          </a:bodyPr>
          <a:lstStyle/>
          <a:p>
            <a:r>
              <a:rPr lang="tr-TR" sz="1600" b="1" dirty="0" smtClean="0"/>
              <a:t>Oğuz Işık </a:t>
            </a:r>
            <a:r>
              <a:rPr lang="tr-TR" sz="1600" dirty="0" smtClean="0"/>
              <a:t>(Orta Doğu Teknik Üniversitesi) </a:t>
            </a:r>
          </a:p>
          <a:p>
            <a:r>
              <a:rPr lang="tr-TR" sz="1600" b="1" dirty="0" smtClean="0"/>
              <a:t>Ela Ataç </a:t>
            </a:r>
            <a:r>
              <a:rPr lang="tr-TR" sz="1600" dirty="0" smtClean="0"/>
              <a:t>(Gazi Üniversitesi) </a:t>
            </a:r>
            <a:endParaRPr lang="tr-TR" sz="1600" dirty="0"/>
          </a:p>
        </p:txBody>
      </p:sp>
      <p:sp>
        <p:nvSpPr>
          <p:cNvPr id="5" name="Footer Placeholder 3"/>
          <p:cNvSpPr>
            <a:spLocks noGrp="1"/>
          </p:cNvSpPr>
          <p:nvPr>
            <p:ph type="ftr" sz="quarter" idx="11"/>
          </p:nvPr>
        </p:nvSpPr>
        <p:spPr>
          <a:xfrm>
            <a:off x="899592" y="5877272"/>
            <a:ext cx="6768752" cy="365760"/>
          </a:xfrm>
        </p:spPr>
        <p:txBody>
          <a:bodyPr/>
          <a:lstStyle/>
          <a:p>
            <a:pPr algn="l"/>
            <a:r>
              <a:rPr lang="tr-TR" dirty="0" smtClean="0"/>
              <a:t>"Türkiye Sosyal Politikalarını Tartışıyor" Koç Üniversitesi, İstanbul / 15 Haziran 2012</a:t>
            </a:r>
            <a:endParaRPr lang="tr-TR" dirty="0"/>
          </a:p>
        </p:txBody>
      </p:sp>
      <p:pic>
        <p:nvPicPr>
          <p:cNvPr id="1026" name="Picture 2" descr="D:\CASPER_backup_27.11.2011\BUSINESS_yeni\myTHESIS_09.10.2011\segregation_images\298716_228728343856310_109043239158155_635090_974698643_n.jpg"/>
          <p:cNvPicPr>
            <a:picLocks noChangeAspect="1" noChangeArrowheads="1"/>
          </p:cNvPicPr>
          <p:nvPr/>
        </p:nvPicPr>
        <p:blipFill>
          <a:blip r:embed="rId3" cstate="print"/>
          <a:srcRect/>
          <a:stretch>
            <a:fillRect/>
          </a:stretch>
        </p:blipFill>
        <p:spPr bwMode="auto">
          <a:xfrm>
            <a:off x="899592" y="438868"/>
            <a:ext cx="4176464" cy="312964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TÜRKİYE’DE YOKSULLUK PROFİLLERİ</a:t>
            </a:r>
            <a:endParaRPr lang="tr-TR" dirty="0"/>
          </a:p>
        </p:txBody>
      </p:sp>
      <p:sp>
        <p:nvSpPr>
          <p:cNvPr id="3" name="Content Placeholder 2"/>
          <p:cNvSpPr>
            <a:spLocks noGrp="1"/>
          </p:cNvSpPr>
          <p:nvPr>
            <p:ph sz="quarter" idx="1"/>
          </p:nvPr>
        </p:nvSpPr>
        <p:spPr>
          <a:xfrm>
            <a:off x="467544" y="2780928"/>
            <a:ext cx="8229600" cy="3240360"/>
          </a:xfrm>
        </p:spPr>
        <p:txBody>
          <a:bodyPr>
            <a:normAutofit fontScale="92500" lnSpcReduction="10000"/>
          </a:bodyPr>
          <a:lstStyle/>
          <a:p>
            <a:r>
              <a:rPr lang="tr-TR" sz="1800" dirty="0" smtClean="0"/>
              <a:t>Teknik bir mesele olarak yoksulluk: Yoksulluk nasıl tanımlanır? Ne ile ölçülür?</a:t>
            </a:r>
          </a:p>
          <a:p>
            <a:pPr lvl="1"/>
            <a:r>
              <a:rPr lang="tr-TR" sz="1500" dirty="0" smtClean="0"/>
              <a:t>Veri seti</a:t>
            </a:r>
          </a:p>
          <a:p>
            <a:pPr lvl="1"/>
            <a:r>
              <a:rPr lang="tr-TR" sz="1500" dirty="0" smtClean="0"/>
              <a:t>Farklı yöntemlere göre “yoksulluk” tanımları</a:t>
            </a:r>
          </a:p>
          <a:p>
            <a:r>
              <a:rPr lang="tr-TR" sz="1800" dirty="0" smtClean="0"/>
              <a:t>2008 yılı Türkiye yoksulluğu ve eşitsizlik göstergeleri</a:t>
            </a:r>
          </a:p>
          <a:p>
            <a:r>
              <a:rPr lang="tr-TR" sz="1800" dirty="0" smtClean="0"/>
              <a:t>Türkiye’de yoksulluk profilleri: Kimdir bu yoksullar?</a:t>
            </a:r>
          </a:p>
          <a:p>
            <a:pPr lvl="1"/>
            <a:r>
              <a:rPr lang="tr-TR" sz="1500" dirty="0" smtClean="0"/>
              <a:t>Kır ve kentteki yoksulluk</a:t>
            </a:r>
          </a:p>
          <a:p>
            <a:pPr lvl="1"/>
            <a:r>
              <a:rPr lang="tr-TR" sz="1500" dirty="0" smtClean="0"/>
              <a:t>Eğitim düzeyi, işgücü piyasası ve yoksulluk ilişkisi</a:t>
            </a:r>
          </a:p>
          <a:p>
            <a:pPr lvl="1"/>
            <a:r>
              <a:rPr lang="tr-TR" sz="1500" dirty="0" smtClean="0"/>
              <a:t>Hane türlerine göre yoksulluk</a:t>
            </a:r>
          </a:p>
          <a:p>
            <a:pPr lvl="1"/>
            <a:r>
              <a:rPr lang="tr-TR" sz="1500" dirty="0" smtClean="0"/>
              <a:t>Yaş gruplarına göre yoksulluk</a:t>
            </a:r>
          </a:p>
          <a:p>
            <a:pPr lvl="1"/>
            <a:r>
              <a:rPr lang="tr-TR" sz="1500" dirty="0" smtClean="0"/>
              <a:t>Harcama, tüketim, tüketim malları sahipliği ve yoksulluk</a:t>
            </a:r>
            <a:endParaRPr lang="tr-TR" sz="1800" dirty="0" smtClean="0"/>
          </a:p>
          <a:p>
            <a:r>
              <a:rPr lang="tr-TR" sz="1800" dirty="0" smtClean="0"/>
              <a:t>Sonuçlar</a:t>
            </a:r>
          </a:p>
          <a:p>
            <a:pPr lvl="1">
              <a:buNone/>
            </a:pPr>
            <a:endParaRPr lang="tr-TR" sz="1500" dirty="0" smtClean="0"/>
          </a:p>
          <a:p>
            <a:pPr lvl="1"/>
            <a:endParaRPr lang="tr-TR" sz="1500" dirty="0" smtClean="0"/>
          </a:p>
          <a:p>
            <a:pPr lvl="1"/>
            <a:endParaRPr lang="tr-TR" sz="1500" dirty="0" smtClean="0"/>
          </a:p>
          <a:p>
            <a:endParaRPr lang="tr-TR" sz="1800" dirty="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6" name="Rectangle 5"/>
          <p:cNvSpPr/>
          <p:nvPr/>
        </p:nvSpPr>
        <p:spPr>
          <a:xfrm>
            <a:off x="467544" y="1340768"/>
            <a:ext cx="8208912" cy="1296144"/>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Bu </a:t>
            </a:r>
            <a:r>
              <a:rPr lang="tr-TR" sz="1600" dirty="0" smtClean="0">
                <a:solidFill>
                  <a:schemeClr val="tx1"/>
                </a:solidFill>
              </a:rPr>
              <a:t>çalışmada amacımız, Türkiye </a:t>
            </a:r>
            <a:r>
              <a:rPr lang="tr-TR" sz="1600" dirty="0">
                <a:solidFill>
                  <a:schemeClr val="tx1"/>
                </a:solidFill>
              </a:rPr>
              <a:t>İstatistik Kurumu'nun daha önceleri yayınlamadığı (daha doğrusu toplamadığı) bir veri setini fırsat bilip yoksulluk üzerine bir durum tespiti yapmak, hatırlamak, neler bildiğimizi gözden </a:t>
            </a:r>
            <a:r>
              <a:rPr lang="tr-TR" sz="1600" dirty="0" smtClean="0">
                <a:solidFill>
                  <a:schemeClr val="tx1"/>
                </a:solidFill>
              </a:rPr>
              <a:t>geçirmek...</a:t>
            </a:r>
            <a:endParaRPr lang="tr-TR" sz="16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CASPER_backup_27.11.2011\BUSINESS_yeni\myTHESIS_09.10.2011\segregation_images\eblogo_new.jpg"/>
          <p:cNvPicPr>
            <a:picLocks noChangeAspect="1" noChangeArrowheads="1"/>
          </p:cNvPicPr>
          <p:nvPr/>
        </p:nvPicPr>
        <p:blipFill>
          <a:blip r:embed="rId2" cstate="print"/>
          <a:srcRect l="9965" r="11967" b="18540"/>
          <a:stretch>
            <a:fillRect/>
          </a:stretch>
        </p:blipFill>
        <p:spPr bwMode="auto">
          <a:xfrm>
            <a:off x="7380312" y="5381300"/>
            <a:ext cx="1224136" cy="894015"/>
          </a:xfrm>
          <a:prstGeom prst="rect">
            <a:avLst/>
          </a:prstGeom>
          <a:noFill/>
        </p:spPr>
      </p:pic>
      <p:sp>
        <p:nvSpPr>
          <p:cNvPr id="2" name="Title 1"/>
          <p:cNvSpPr>
            <a:spLocks noGrp="1"/>
          </p:cNvSpPr>
          <p:nvPr>
            <p:ph type="title"/>
          </p:nvPr>
        </p:nvSpPr>
        <p:spPr/>
        <p:txBody>
          <a:bodyPr/>
          <a:lstStyle/>
          <a:p>
            <a:r>
              <a:rPr lang="tr-TR" dirty="0" smtClean="0"/>
              <a:t>VERİ</a:t>
            </a:r>
            <a:endParaRPr lang="tr-TR" dirty="0"/>
          </a:p>
        </p:txBody>
      </p:sp>
      <p:sp>
        <p:nvSpPr>
          <p:cNvPr id="3" name="Content Placeholder 2"/>
          <p:cNvSpPr>
            <a:spLocks noGrp="1"/>
          </p:cNvSpPr>
          <p:nvPr>
            <p:ph sz="quarter" idx="1"/>
          </p:nvPr>
        </p:nvSpPr>
        <p:spPr/>
        <p:txBody>
          <a:bodyPr>
            <a:normAutofit/>
          </a:bodyPr>
          <a:lstStyle/>
          <a:p>
            <a:r>
              <a:rPr lang="tr-TR" sz="1600" dirty="0" smtClean="0"/>
              <a:t>Çalışmada kullanılan veri; </a:t>
            </a:r>
            <a:r>
              <a:rPr lang="tr-TR" sz="1600" dirty="0" smtClean="0">
                <a:solidFill>
                  <a:schemeClr val="accent1">
                    <a:lumMod val="75000"/>
                  </a:schemeClr>
                </a:solidFill>
              </a:rPr>
              <a:t>TÜİK 2008 Hanehalkı bütçe anketi mikro veri setidir.</a:t>
            </a:r>
          </a:p>
          <a:p>
            <a:pPr>
              <a:buNone/>
            </a:pPr>
            <a:endParaRPr lang="tr-TR" sz="1600" dirty="0" smtClean="0"/>
          </a:p>
          <a:p>
            <a:r>
              <a:rPr lang="tr-TR" sz="1600" dirty="0" smtClean="0"/>
              <a:t>2008 yılı hanehalkı bütçe verileri, bir yıl süre ile her ay 720’şer, yıllık toplamda da 8549 hanehalkından toplanan bilgileri içermekte ve veri setinde 8549 hane ile bu hanelerde yaşayan 33.287 kişiye ilişkin ayrıntılı </a:t>
            </a:r>
            <a:r>
              <a:rPr lang="tr-TR" sz="1600" dirty="0" smtClean="0">
                <a:solidFill>
                  <a:schemeClr val="accent1">
                    <a:lumMod val="75000"/>
                  </a:schemeClr>
                </a:solidFill>
              </a:rPr>
              <a:t>gelir, harcama bilgileri ile bu kişilerin sosyo-ekonomik özellikleri </a:t>
            </a:r>
            <a:r>
              <a:rPr lang="tr-TR" sz="1600" dirty="0" smtClean="0"/>
              <a:t>üzerine bilgiler yer almaktadır. </a:t>
            </a:r>
          </a:p>
          <a:p>
            <a:pPr>
              <a:buNone/>
            </a:pPr>
            <a:endParaRPr lang="tr-TR" sz="1600" dirty="0" smtClean="0"/>
          </a:p>
          <a:p>
            <a:r>
              <a:rPr lang="tr-TR" sz="1600" dirty="0" smtClean="0"/>
              <a:t>Seçilen örneklem Türkiye bütününü temsil ediyor olsa da, sonuçlar yerleşim bazında değil de sadece </a:t>
            </a:r>
            <a:r>
              <a:rPr lang="tr-TR" sz="1600" dirty="0" smtClean="0">
                <a:solidFill>
                  <a:schemeClr val="accent1">
                    <a:lumMod val="75000"/>
                  </a:schemeClr>
                </a:solidFill>
              </a:rPr>
              <a:t>kır-kent esasında </a:t>
            </a:r>
            <a:r>
              <a:rPr lang="tr-TR" sz="1600" dirty="0" smtClean="0"/>
              <a:t>ayrıştırılabilmektedir. </a:t>
            </a:r>
          </a:p>
          <a:p>
            <a:pPr>
              <a:buNone/>
            </a:pPr>
            <a:endParaRPr lang="tr-TR" sz="1600" dirty="0" smtClean="0"/>
          </a:p>
          <a:p>
            <a:r>
              <a:rPr lang="tr-TR" sz="1600" dirty="0" smtClean="0"/>
              <a:t>Verinin sunduğu en önemli olanaklardan biri hanehalkı ve ferte ilişkin verilerin birbirleri ile ilişkilendirilmiş olmasıdır (</a:t>
            </a:r>
            <a:r>
              <a:rPr lang="tr-TR" sz="1600" dirty="0" smtClean="0">
                <a:solidFill>
                  <a:schemeClr val="accent1">
                    <a:lumMod val="75000"/>
                  </a:schemeClr>
                </a:solidFill>
              </a:rPr>
              <a:t>çapraz sorgulama ve yeni değişkenler </a:t>
            </a:r>
            <a:r>
              <a:rPr lang="tr-TR" sz="1600" dirty="0" smtClean="0"/>
              <a:t>üretebilme imkanı).</a:t>
            </a:r>
          </a:p>
          <a:p>
            <a:endParaRPr lang="tr-TR" sz="1600" dirty="0" smtClean="0"/>
          </a:p>
          <a:p>
            <a:r>
              <a:rPr lang="tr-TR" sz="1600" dirty="0" smtClean="0"/>
              <a:t>Bu çalışmada; Yoksulluk ve gelir dağılıma yönelik tüm hesaplar “</a:t>
            </a:r>
            <a:r>
              <a:rPr lang="tr-TR" sz="1600" i="1" dirty="0" smtClean="0"/>
              <a:t>fert bazında eşdeğer hane geliri”</a:t>
            </a:r>
            <a:r>
              <a:rPr lang="tr-TR" sz="1600" dirty="0" smtClean="0"/>
              <a:t> esas alınarak  yapılmıştır.</a:t>
            </a:r>
          </a:p>
          <a:p>
            <a:endParaRPr lang="tr-TR" sz="1600" dirty="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FARKLI YÖNTEMLERE GÖRE YOKSULLUK</a:t>
            </a:r>
            <a:endParaRPr lang="tr-TR" dirty="0"/>
          </a:p>
        </p:txBody>
      </p:sp>
      <p:sp>
        <p:nvSpPr>
          <p:cNvPr id="3" name="Content Placeholder 2"/>
          <p:cNvSpPr>
            <a:spLocks noGrp="1"/>
          </p:cNvSpPr>
          <p:nvPr>
            <p:ph sz="quarter" idx="1"/>
          </p:nvPr>
        </p:nvSpPr>
        <p:spPr>
          <a:xfrm>
            <a:off x="457200" y="2014598"/>
            <a:ext cx="8229600" cy="4248472"/>
          </a:xfrm>
        </p:spPr>
        <p:txBody>
          <a:bodyPr>
            <a:normAutofit/>
          </a:bodyPr>
          <a:lstStyle/>
          <a:p>
            <a:endParaRPr lang="tr-TR" sz="1400" b="1" dirty="0" smtClean="0"/>
          </a:p>
          <a:p>
            <a:r>
              <a:rPr lang="tr-TR" sz="1400" b="1" dirty="0" smtClean="0"/>
              <a:t>Yoksulluk çizgisi: </a:t>
            </a:r>
            <a:r>
              <a:rPr lang="tr-TR" sz="1400" dirty="0" smtClean="0"/>
              <a:t>En basit tanımıyla yoksulluk, belirli bir gelir ya da harcama düzeyinin altında kalma hali olarak kabul edilmektedir. Belirlenen bu sınır ise yoksulluk çizgisidir. Yoksulluk çizgisi, amaca göre gelir ya da harcama üzerinden tanımlanabilir, göreli (genellikle medyan değerin %50’si) ya da mutlak (uluslararası ölçütler) olarak belirlenebilir.</a:t>
            </a:r>
          </a:p>
          <a:p>
            <a:endParaRPr lang="tr-TR" sz="1400" dirty="0" smtClean="0"/>
          </a:p>
          <a:p>
            <a:r>
              <a:rPr lang="tr-TR" sz="1400" b="1" dirty="0" smtClean="0"/>
              <a:t>Göreli yoksulluk: </a:t>
            </a:r>
            <a:r>
              <a:rPr lang="tr-TR" sz="1400" dirty="0" smtClean="0"/>
              <a:t>Bireylerin gelir ya da refah düzeyinin ortalama bir eşik değerinin (yoksulluk çizgisinin) altında olması durumudur . Göreli yoksulluk oranı, belirlenen yoksulluk çizgisinin altında kalan nüfusun, toplam nüfusa oranı ile ifade edilir. </a:t>
            </a:r>
          </a:p>
          <a:p>
            <a:endParaRPr lang="tr-TR" sz="1400" dirty="0" smtClean="0"/>
          </a:p>
          <a:p>
            <a:r>
              <a:rPr lang="tr-TR" sz="1400" b="1" dirty="0" smtClean="0"/>
              <a:t>Mutlak yoksulluk: </a:t>
            </a:r>
            <a:r>
              <a:rPr lang="tr-TR" sz="1400" dirty="0" smtClean="0"/>
              <a:t>Fertlerin hayatlarını devam ettirebilmeleri için gerekli asgari gelire (uluslararası ölçütlere göre günde 1 dolar, 1.25 dolar ya da 2 dolar gelir) göre belirlenen yoksulluktur. Mutlak yoksulluk oranı, belirlenen asgari günlük gelir düzeyini yakalayamayan nüfusun, toplam nüfusa oranıdır.</a:t>
            </a:r>
          </a:p>
          <a:p>
            <a:endParaRPr lang="tr-TR" sz="1400" dirty="0" smtClean="0"/>
          </a:p>
          <a:p>
            <a:endParaRPr lang="tr-TR" sz="1300" dirty="0" smtClean="0"/>
          </a:p>
          <a:p>
            <a:endParaRPr lang="tr-TR" sz="1400" dirty="0" smtClean="0"/>
          </a:p>
          <a:p>
            <a:endParaRPr lang="tr-TR" sz="1400" dirty="0" smtClean="0"/>
          </a:p>
          <a:p>
            <a:endParaRPr lang="tr-TR" sz="1600" dirty="0" smtClean="0"/>
          </a:p>
          <a:p>
            <a:pPr>
              <a:buNone/>
            </a:pPr>
            <a:endParaRPr lang="tr-TR" sz="1600" dirty="0" smtClean="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5" name="Rectangle 4"/>
          <p:cNvSpPr/>
          <p:nvPr/>
        </p:nvSpPr>
        <p:spPr>
          <a:xfrm>
            <a:off x="467544" y="1248268"/>
            <a:ext cx="8208912" cy="720080"/>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a:solidFill>
                  <a:schemeClr val="tx1"/>
                </a:solidFill>
              </a:rPr>
              <a:t>Yoksulluk tanım ve hesapları, belirlenen farklı yoksulluk çizgi/sınırlarına ve yoksulluğun gelir mi yoksa harcama üzerinden mi hesaplandığına göre değişmektedir.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2008 YILI TÜRKİYE YOKSULLUK DEĞERLERİ</a:t>
            </a:r>
            <a:endParaRPr lang="tr-TR" dirty="0"/>
          </a:p>
        </p:txBody>
      </p:sp>
      <p:sp>
        <p:nvSpPr>
          <p:cNvPr id="3" name="Content Placeholder 2"/>
          <p:cNvSpPr>
            <a:spLocks noGrp="1"/>
          </p:cNvSpPr>
          <p:nvPr>
            <p:ph sz="quarter" idx="1"/>
          </p:nvPr>
        </p:nvSpPr>
        <p:spPr/>
        <p:txBody>
          <a:bodyPr>
            <a:normAutofit/>
          </a:bodyPr>
          <a:lstStyle/>
          <a:p>
            <a:endParaRPr lang="tr-TR" sz="1800" dirty="0" smtClean="0"/>
          </a:p>
          <a:p>
            <a:endParaRPr lang="tr-TR" sz="1800" dirty="0" smtClean="0"/>
          </a:p>
          <a:p>
            <a:r>
              <a:rPr lang="tr-TR" sz="1800" dirty="0" smtClean="0"/>
              <a:t>TR Göreli Yoksulluk Oranı</a:t>
            </a:r>
          </a:p>
          <a:p>
            <a:pPr lvl="1"/>
            <a:r>
              <a:rPr lang="tr-TR" sz="1500" dirty="0" smtClean="0"/>
              <a:t>Yoksulluk çizgisi medyan gelirin </a:t>
            </a:r>
          </a:p>
          <a:p>
            <a:pPr lvl="1">
              <a:buNone/>
            </a:pPr>
            <a:r>
              <a:rPr lang="tr-TR" sz="1500" dirty="0" smtClean="0"/>
              <a:t>     %50’si alındığında</a:t>
            </a:r>
          </a:p>
          <a:p>
            <a:pPr lvl="1"/>
            <a:r>
              <a:rPr lang="tr-TR" sz="1500" dirty="0" smtClean="0"/>
              <a:t>Yoksulluk çizgisi medyan gelirin </a:t>
            </a:r>
          </a:p>
          <a:p>
            <a:pPr lvl="1">
              <a:buNone/>
            </a:pPr>
            <a:r>
              <a:rPr lang="tr-TR" sz="1500" dirty="0" smtClean="0"/>
              <a:t>    %60’ı alındığında</a:t>
            </a:r>
          </a:p>
          <a:p>
            <a:endParaRPr lang="tr-TR" sz="1800" dirty="0" smtClean="0"/>
          </a:p>
          <a:p>
            <a:endParaRPr lang="tr-TR" sz="1800" dirty="0" smtClean="0"/>
          </a:p>
          <a:p>
            <a:r>
              <a:rPr lang="tr-TR" sz="1800" dirty="0" smtClean="0"/>
              <a:t>TR Mutlak Yoksulluk Oranı</a:t>
            </a:r>
          </a:p>
          <a:p>
            <a:pPr lvl="1"/>
            <a:r>
              <a:rPr lang="tr-TR" sz="1500" dirty="0" smtClean="0"/>
              <a:t>Günde 1 Dolar gelir için</a:t>
            </a:r>
          </a:p>
          <a:p>
            <a:pPr lvl="1"/>
            <a:r>
              <a:rPr lang="tr-TR" sz="1500" dirty="0" smtClean="0"/>
              <a:t>Günde 2 Dolar gelir için</a:t>
            </a:r>
          </a:p>
          <a:p>
            <a:endParaRPr lang="tr-TR" sz="1800" dirty="0" smtClean="0"/>
          </a:p>
          <a:p>
            <a:pPr lvl="1"/>
            <a:endParaRPr lang="tr-TR" sz="1500" dirty="0" smtClean="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5" name="Rectangle 4"/>
          <p:cNvSpPr/>
          <p:nvPr/>
        </p:nvSpPr>
        <p:spPr>
          <a:xfrm>
            <a:off x="4788024" y="2420888"/>
            <a:ext cx="3888432" cy="936104"/>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dirty="0" smtClean="0">
                <a:solidFill>
                  <a:schemeClr val="tx1"/>
                </a:solidFill>
              </a:rPr>
              <a:t>İlk değere göre Türkiye’de </a:t>
            </a:r>
          </a:p>
          <a:p>
            <a:r>
              <a:rPr lang="tr-TR" sz="1200" dirty="0" smtClean="0">
                <a:solidFill>
                  <a:schemeClr val="tx1"/>
                </a:solidFill>
              </a:rPr>
              <a:t>13 MİLYON NÜFUS yoksul iken ikinci değere göre ülkede her DÖRT KİŞİDEN BİRİ yoksuldur.</a:t>
            </a:r>
            <a:endParaRPr lang="tr-TR" sz="1200" dirty="0">
              <a:solidFill>
                <a:schemeClr val="tx1"/>
              </a:solidFill>
            </a:endParaRPr>
          </a:p>
        </p:txBody>
      </p:sp>
      <p:sp>
        <p:nvSpPr>
          <p:cNvPr id="6" name="Rectangle 5"/>
          <p:cNvSpPr/>
          <p:nvPr/>
        </p:nvSpPr>
        <p:spPr>
          <a:xfrm>
            <a:off x="4788024" y="4437112"/>
            <a:ext cx="3888432" cy="792088"/>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dirty="0">
                <a:solidFill>
                  <a:schemeClr val="tx1"/>
                </a:solidFill>
              </a:rPr>
              <a:t>Türkiye gibi orta üst gelir grubundaki bir ülke </a:t>
            </a:r>
            <a:r>
              <a:rPr lang="tr-TR" sz="1200" dirty="0" smtClean="0">
                <a:solidFill>
                  <a:schemeClr val="tx1"/>
                </a:solidFill>
              </a:rPr>
              <a:t>için bu mutlak değerlerin </a:t>
            </a:r>
            <a:r>
              <a:rPr lang="tr-TR" sz="1200" dirty="0">
                <a:solidFill>
                  <a:schemeClr val="tx1"/>
                </a:solidFill>
              </a:rPr>
              <a:t>anlamlı bir yoksulluk ölçüsü olma özelliğini </a:t>
            </a:r>
            <a:r>
              <a:rPr lang="tr-TR" sz="1200" dirty="0" smtClean="0">
                <a:solidFill>
                  <a:schemeClr val="tx1"/>
                </a:solidFill>
              </a:rPr>
              <a:t>yitirdiğini belirtmek gerekir.</a:t>
            </a:r>
            <a:endParaRPr lang="tr-TR" sz="1200" dirty="0">
              <a:solidFill>
                <a:schemeClr val="tx1"/>
              </a:solidFill>
            </a:endParaRPr>
          </a:p>
        </p:txBody>
      </p:sp>
      <p:sp>
        <p:nvSpPr>
          <p:cNvPr id="9" name="TextBox 8"/>
          <p:cNvSpPr txBox="1"/>
          <p:nvPr/>
        </p:nvSpPr>
        <p:spPr>
          <a:xfrm>
            <a:off x="3923928" y="2617167"/>
            <a:ext cx="792088" cy="307777"/>
          </a:xfrm>
          <a:prstGeom prst="rect">
            <a:avLst/>
          </a:prstGeom>
          <a:noFill/>
        </p:spPr>
        <p:txBody>
          <a:bodyPr wrap="square" rtlCol="0">
            <a:spAutoFit/>
          </a:bodyPr>
          <a:lstStyle/>
          <a:p>
            <a:r>
              <a:rPr lang="tr-TR" sz="1400" b="1" dirty="0" smtClean="0"/>
              <a:t>%18.2</a:t>
            </a:r>
            <a:endParaRPr lang="tr-TR" sz="1400" b="1" dirty="0"/>
          </a:p>
        </p:txBody>
      </p:sp>
      <p:sp>
        <p:nvSpPr>
          <p:cNvPr id="10" name="TextBox 9"/>
          <p:cNvSpPr txBox="1"/>
          <p:nvPr/>
        </p:nvSpPr>
        <p:spPr>
          <a:xfrm>
            <a:off x="3923928" y="3212976"/>
            <a:ext cx="792088" cy="307777"/>
          </a:xfrm>
          <a:prstGeom prst="rect">
            <a:avLst/>
          </a:prstGeom>
          <a:noFill/>
        </p:spPr>
        <p:txBody>
          <a:bodyPr wrap="square" rtlCol="0">
            <a:spAutoFit/>
          </a:bodyPr>
          <a:lstStyle/>
          <a:p>
            <a:r>
              <a:rPr lang="tr-TR" sz="1400" b="1" dirty="0" smtClean="0"/>
              <a:t>%25.1</a:t>
            </a:r>
            <a:endParaRPr lang="tr-TR" sz="1400" b="1" dirty="0"/>
          </a:p>
        </p:txBody>
      </p:sp>
      <p:sp>
        <p:nvSpPr>
          <p:cNvPr id="11" name="TextBox 10"/>
          <p:cNvSpPr txBox="1"/>
          <p:nvPr/>
        </p:nvSpPr>
        <p:spPr>
          <a:xfrm>
            <a:off x="3923928" y="4509120"/>
            <a:ext cx="792088" cy="307777"/>
          </a:xfrm>
          <a:prstGeom prst="rect">
            <a:avLst/>
          </a:prstGeom>
          <a:noFill/>
        </p:spPr>
        <p:txBody>
          <a:bodyPr wrap="square" rtlCol="0">
            <a:spAutoFit/>
          </a:bodyPr>
          <a:lstStyle/>
          <a:p>
            <a:r>
              <a:rPr lang="tr-TR" sz="1400" b="1" dirty="0" smtClean="0"/>
              <a:t>%0.16</a:t>
            </a:r>
            <a:endParaRPr lang="tr-TR" sz="1400" b="1" dirty="0"/>
          </a:p>
        </p:txBody>
      </p:sp>
      <p:sp>
        <p:nvSpPr>
          <p:cNvPr id="12" name="TextBox 11"/>
          <p:cNvSpPr txBox="1"/>
          <p:nvPr/>
        </p:nvSpPr>
        <p:spPr>
          <a:xfrm>
            <a:off x="3923928" y="4797152"/>
            <a:ext cx="792088" cy="307777"/>
          </a:xfrm>
          <a:prstGeom prst="rect">
            <a:avLst/>
          </a:prstGeom>
          <a:noFill/>
        </p:spPr>
        <p:txBody>
          <a:bodyPr wrap="square" rtlCol="0">
            <a:spAutoFit/>
          </a:bodyPr>
          <a:lstStyle/>
          <a:p>
            <a:r>
              <a:rPr lang="tr-TR" sz="1400" b="1" dirty="0" smtClean="0"/>
              <a:t>%0.66</a:t>
            </a:r>
          </a:p>
        </p:txBody>
      </p:sp>
      <p:cxnSp>
        <p:nvCxnSpPr>
          <p:cNvPr id="14" name="Straight Arrow Connector 13"/>
          <p:cNvCxnSpPr/>
          <p:nvPr/>
        </p:nvCxnSpPr>
        <p:spPr>
          <a:xfrm>
            <a:off x="2699792" y="2708920"/>
            <a:ext cx="1152128"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699792" y="3356992"/>
            <a:ext cx="1152128"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131840" y="4653136"/>
            <a:ext cx="720080"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131840" y="5013176"/>
            <a:ext cx="720080"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900" dirty="0" smtClean="0"/>
              <a:t>2008 YILI TÜRKİYE’DE EŞİTSİZLİK GÖSTERGELERİ</a:t>
            </a:r>
            <a:endParaRPr lang="tr-TR" sz="2900" dirty="0"/>
          </a:p>
        </p:txBody>
      </p:sp>
      <p:sp>
        <p:nvSpPr>
          <p:cNvPr id="3" name="Content Placeholder 2"/>
          <p:cNvSpPr>
            <a:spLocks noGrp="1"/>
          </p:cNvSpPr>
          <p:nvPr>
            <p:ph sz="quarter" idx="1"/>
          </p:nvPr>
        </p:nvSpPr>
        <p:spPr/>
        <p:txBody>
          <a:bodyPr>
            <a:normAutofit/>
          </a:bodyPr>
          <a:lstStyle/>
          <a:p>
            <a:pPr>
              <a:buNone/>
            </a:pPr>
            <a:r>
              <a:rPr lang="tr-TR" sz="1800" i="1" dirty="0" smtClean="0"/>
              <a:t>Türkiye’de toplam gelir/harcama toplum fertlerince nasıl paylaşılıyor?</a:t>
            </a:r>
          </a:p>
          <a:p>
            <a:r>
              <a:rPr lang="tr-TR" sz="1800" dirty="0" smtClean="0"/>
              <a:t>GINI Katsayısı (2008) </a:t>
            </a:r>
          </a:p>
          <a:p>
            <a:pPr>
              <a:buNone/>
            </a:pPr>
            <a:endParaRPr lang="tr-TR" sz="1800" dirty="0" smtClean="0"/>
          </a:p>
          <a:p>
            <a:endParaRPr lang="tr-TR" sz="1800" dirty="0" smtClean="0"/>
          </a:p>
          <a:p>
            <a:endParaRPr lang="tr-TR" sz="1800" dirty="0" smtClean="0"/>
          </a:p>
          <a:p>
            <a:endParaRPr lang="tr-TR" sz="1800" dirty="0" smtClean="0"/>
          </a:p>
          <a:p>
            <a:pPr>
              <a:buNone/>
            </a:pPr>
            <a:endParaRPr lang="tr-TR" sz="1800" dirty="0" smtClean="0"/>
          </a:p>
          <a:p>
            <a:r>
              <a:rPr lang="tr-TR" sz="1800" dirty="0" smtClean="0"/>
              <a:t>Yüzdelik dilimler (2008)</a:t>
            </a:r>
          </a:p>
          <a:p>
            <a:pPr>
              <a:buNone/>
            </a:pPr>
            <a:r>
              <a:rPr lang="tr-TR" sz="1800" dirty="0" smtClean="0"/>
              <a:t>     </a:t>
            </a:r>
            <a:r>
              <a:rPr lang="tr-TR" sz="1600" dirty="0" smtClean="0"/>
              <a:t>Türkiye'de fertlerin eşdeğer hane gelirlerini küçükten büyüğe sıraladığımızda, en üstte yer alan %10'luk dilimin, toplam gelirin %30.3'üne sahip olduğu, en alttaki %10'luk dilimin ise toplam gelirin sadece %2'si ile yetinmek durumunda kaldığı görülmektedir.</a:t>
            </a:r>
            <a:endParaRPr lang="tr-TR" sz="1500" dirty="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cxnSp>
        <p:nvCxnSpPr>
          <p:cNvPr id="5" name="Straight Arrow Connector 4"/>
          <p:cNvCxnSpPr/>
          <p:nvPr/>
        </p:nvCxnSpPr>
        <p:spPr>
          <a:xfrm>
            <a:off x="2987824" y="1772816"/>
            <a:ext cx="1152128" cy="0"/>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211960" y="1628800"/>
            <a:ext cx="792088" cy="307777"/>
          </a:xfrm>
          <a:prstGeom prst="rect">
            <a:avLst/>
          </a:prstGeom>
          <a:noFill/>
        </p:spPr>
        <p:txBody>
          <a:bodyPr wrap="square" rtlCol="0">
            <a:spAutoFit/>
          </a:bodyPr>
          <a:lstStyle/>
          <a:p>
            <a:r>
              <a:rPr lang="tr-TR" sz="1400" b="1" dirty="0" smtClean="0"/>
              <a:t>0.40</a:t>
            </a:r>
            <a:endParaRPr lang="tr-TR" sz="1400" b="1" dirty="0"/>
          </a:p>
        </p:txBody>
      </p:sp>
      <p:sp>
        <p:nvSpPr>
          <p:cNvPr id="7" name="Rectangle 6"/>
          <p:cNvSpPr/>
          <p:nvPr/>
        </p:nvSpPr>
        <p:spPr>
          <a:xfrm>
            <a:off x="827584" y="2132856"/>
            <a:ext cx="7848872" cy="1152128"/>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dirty="0">
                <a:solidFill>
                  <a:schemeClr val="tx1"/>
                </a:solidFill>
              </a:rPr>
              <a:t>0.40'lık bir gini katsayısı Türkiye'yi gelir eşitsizliğinde orta, orta-üst diyebileceğimiz bir noktaya koymaktadır. Örneğin yüksek düzeyde eşitsizliği ile bilinen Brezilya'da 0.58, Arjantin'de 0.52 olan gini katsayısı, s</a:t>
            </a:r>
            <a:r>
              <a:rPr lang="tr-TR" sz="1200" dirty="0" smtClean="0">
                <a:solidFill>
                  <a:schemeClr val="tx1"/>
                </a:solidFill>
              </a:rPr>
              <a:t>osyal </a:t>
            </a:r>
            <a:r>
              <a:rPr lang="tr-TR" sz="1200" dirty="0">
                <a:solidFill>
                  <a:schemeClr val="tx1"/>
                </a:solidFill>
              </a:rPr>
              <a:t>devlet geleneğinin güçlü olduğu İsveç, Norveç ve Finlandiya gibi ülkelerde 0.25-0.27 </a:t>
            </a:r>
            <a:r>
              <a:rPr lang="tr-TR" sz="1200" dirty="0" smtClean="0">
                <a:solidFill>
                  <a:schemeClr val="tx1"/>
                </a:solidFill>
              </a:rPr>
              <a:t>, İsviçre</a:t>
            </a:r>
            <a:r>
              <a:rPr lang="tr-TR" sz="1200" dirty="0">
                <a:solidFill>
                  <a:schemeClr val="tx1"/>
                </a:solidFill>
              </a:rPr>
              <a:t>, Almanya, Belçika ve Hollanda gibi orta Avrupa ülkelerinde ise </a:t>
            </a:r>
            <a:r>
              <a:rPr lang="tr-TR" sz="1200" dirty="0" smtClean="0">
                <a:solidFill>
                  <a:schemeClr val="tx1"/>
                </a:solidFill>
              </a:rPr>
              <a:t>0.30'lardadır. </a:t>
            </a:r>
            <a:r>
              <a:rPr lang="tr-TR" sz="1200" dirty="0">
                <a:solidFill>
                  <a:schemeClr val="tx1"/>
                </a:solidFill>
              </a:rPr>
              <a:t>Bu genel tabloya bakıldığında, gelir eşitsizliğinde Türkiye'ye sadece Litvanya (0.35), Moldova (0.37) gibi eski Doğu Bloku ülkelerinin yaklaştığı söylenebilir. </a:t>
            </a:r>
          </a:p>
        </p:txBody>
      </p:sp>
      <p:sp>
        <p:nvSpPr>
          <p:cNvPr id="8" name="Rectangle 7"/>
          <p:cNvSpPr/>
          <p:nvPr/>
        </p:nvSpPr>
        <p:spPr>
          <a:xfrm>
            <a:off x="755576" y="5013176"/>
            <a:ext cx="7848872" cy="936104"/>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200" dirty="0">
                <a:solidFill>
                  <a:schemeClr val="tx1"/>
                </a:solidFill>
              </a:rPr>
              <a:t>Bu iki grubun ortalama gelirleri arasında </a:t>
            </a:r>
            <a:r>
              <a:rPr lang="tr-TR" sz="1200" dirty="0" smtClean="0">
                <a:solidFill>
                  <a:schemeClr val="tx1"/>
                </a:solidFill>
              </a:rPr>
              <a:t>15 KATA varan </a:t>
            </a:r>
            <a:r>
              <a:rPr lang="tr-TR" sz="1200" dirty="0">
                <a:solidFill>
                  <a:schemeClr val="tx1"/>
                </a:solidFill>
              </a:rPr>
              <a:t>bir fark var olduğunu da belirtmek </a:t>
            </a:r>
            <a:r>
              <a:rPr lang="tr-TR" sz="1200" dirty="0" smtClean="0">
                <a:solidFill>
                  <a:schemeClr val="tx1"/>
                </a:solidFill>
              </a:rPr>
              <a:t>gerekir</a:t>
            </a:r>
          </a:p>
          <a:p>
            <a:endParaRPr lang="tr-TR" sz="1200" dirty="0">
              <a:solidFill>
                <a:schemeClr val="tx1"/>
              </a:solidFill>
            </a:endParaRPr>
          </a:p>
          <a:p>
            <a:r>
              <a:rPr lang="tr-TR" sz="1200" dirty="0">
                <a:solidFill>
                  <a:schemeClr val="tx1"/>
                </a:solidFill>
              </a:rPr>
              <a:t>Bu konuda Türkiye'ye rakip olabilecek ülkeler arasında eşitsizlik deyince ilk akla gelen Brezilya (43-1.1) ve Arjantin (37.3-1.2) gibi ülkeler olması </a:t>
            </a:r>
            <a:r>
              <a:rPr lang="tr-TR" sz="1200" dirty="0" smtClean="0">
                <a:solidFill>
                  <a:schemeClr val="tx1"/>
                </a:solidFill>
              </a:rPr>
              <a:t>dikkat çekicidir.</a:t>
            </a:r>
            <a:endParaRPr lang="tr-TR" sz="12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nvGraphicFramePr>
        <p:xfrm>
          <a:off x="5652120" y="1700808"/>
          <a:ext cx="2880320" cy="2232248"/>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graphicFrame>
        <p:nvGraphicFramePr>
          <p:cNvPr id="5" name="Chart 4"/>
          <p:cNvGraphicFramePr/>
          <p:nvPr/>
        </p:nvGraphicFramePr>
        <p:xfrm>
          <a:off x="0" y="1556792"/>
          <a:ext cx="2987824" cy="230425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0" y="1268760"/>
            <a:ext cx="3096344" cy="307777"/>
          </a:xfrm>
          <a:prstGeom prst="rect">
            <a:avLst/>
          </a:prstGeom>
          <a:noFill/>
        </p:spPr>
        <p:txBody>
          <a:bodyPr wrap="square" rtlCol="0">
            <a:spAutoFit/>
          </a:bodyPr>
          <a:lstStyle/>
          <a:p>
            <a:pPr algn="ctr"/>
            <a:r>
              <a:rPr lang="tr-TR" sz="1400" b="1" dirty="0" smtClean="0"/>
              <a:t>Türkiye Nüfusu Kent-Kır Oranı</a:t>
            </a:r>
            <a:endParaRPr lang="tr-TR" sz="1400" b="1" dirty="0"/>
          </a:p>
        </p:txBody>
      </p:sp>
      <p:sp>
        <p:nvSpPr>
          <p:cNvPr id="11" name="TextBox 10"/>
          <p:cNvSpPr txBox="1"/>
          <p:nvPr/>
        </p:nvSpPr>
        <p:spPr>
          <a:xfrm>
            <a:off x="5580112" y="1268760"/>
            <a:ext cx="3563888" cy="523220"/>
          </a:xfrm>
          <a:prstGeom prst="rect">
            <a:avLst/>
          </a:prstGeom>
          <a:noFill/>
        </p:spPr>
        <p:txBody>
          <a:bodyPr wrap="square" rtlCol="0">
            <a:spAutoFit/>
          </a:bodyPr>
          <a:lstStyle/>
          <a:p>
            <a:pPr algn="ctr"/>
            <a:r>
              <a:rPr lang="tr-TR" sz="1400" b="1" dirty="0" smtClean="0"/>
              <a:t>Türkiye’de  </a:t>
            </a:r>
            <a:r>
              <a:rPr lang="tr-TR" sz="1400" b="1" dirty="0" smtClean="0">
                <a:solidFill>
                  <a:schemeClr val="accent1"/>
                </a:solidFill>
              </a:rPr>
              <a:t>13 MİLYON YOKSUL</a:t>
            </a:r>
            <a:r>
              <a:rPr lang="tr-TR" sz="1400" b="1" dirty="0" smtClean="0"/>
              <a:t> </a:t>
            </a:r>
          </a:p>
          <a:p>
            <a:pPr algn="ctr"/>
            <a:r>
              <a:rPr lang="tr-TR" sz="1400" b="1" dirty="0" smtClean="0"/>
              <a:t>Nüfusun Kent-Kır Dağılımı</a:t>
            </a:r>
            <a:endParaRPr lang="tr-TR" sz="1400" b="1" dirty="0"/>
          </a:p>
        </p:txBody>
      </p:sp>
      <p:graphicFrame>
        <p:nvGraphicFramePr>
          <p:cNvPr id="29" name="Chart 28"/>
          <p:cNvGraphicFramePr/>
          <p:nvPr/>
        </p:nvGraphicFramePr>
        <p:xfrm>
          <a:off x="5868144" y="3717032"/>
          <a:ext cx="4176464" cy="25991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Chart 29"/>
          <p:cNvGraphicFramePr/>
          <p:nvPr/>
        </p:nvGraphicFramePr>
        <p:xfrm>
          <a:off x="3995936" y="3861048"/>
          <a:ext cx="4355976" cy="2527176"/>
        </p:xfrm>
        <a:graphic>
          <a:graphicData uri="http://schemas.openxmlformats.org/drawingml/2006/chart">
            <c:chart xmlns:c="http://schemas.openxmlformats.org/drawingml/2006/chart" xmlns:r="http://schemas.openxmlformats.org/officeDocument/2006/relationships" r:id="rId5"/>
          </a:graphicData>
        </a:graphic>
      </p:graphicFrame>
      <p:sp>
        <p:nvSpPr>
          <p:cNvPr id="31" name="Rectangle 30"/>
          <p:cNvSpPr/>
          <p:nvPr/>
        </p:nvSpPr>
        <p:spPr>
          <a:xfrm>
            <a:off x="467544" y="4005064"/>
            <a:ext cx="4248472" cy="2160240"/>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sz="1200" dirty="0" smtClean="0">
              <a:solidFill>
                <a:schemeClr val="tx1"/>
              </a:solidFill>
            </a:endParaRPr>
          </a:p>
          <a:p>
            <a:r>
              <a:rPr lang="tr-TR" sz="1200" dirty="0" smtClean="0">
                <a:solidFill>
                  <a:schemeClr val="tx1"/>
                </a:solidFill>
              </a:rPr>
              <a:t>(*) Toplum genelinde %18.2 olan yoksulluk oranının kentlerde %11.9 olduğunu göz önüne alırsak, kırda kentin </a:t>
            </a:r>
            <a:r>
              <a:rPr lang="tr-TR" sz="1200" b="1" u="sng" dirty="0" smtClean="0">
                <a:solidFill>
                  <a:schemeClr val="tx1"/>
                </a:solidFill>
              </a:rPr>
              <a:t>neredeyse üç katına </a:t>
            </a:r>
            <a:r>
              <a:rPr lang="tr-TR" sz="1200" dirty="0" smtClean="0">
                <a:solidFill>
                  <a:schemeClr val="tx1"/>
                </a:solidFill>
              </a:rPr>
              <a:t>varan bir yoksulluk oranı olduğunu söyleyebiliriz.</a:t>
            </a:r>
          </a:p>
          <a:p>
            <a:endParaRPr lang="tr-TR" sz="1200" dirty="0" smtClean="0">
              <a:solidFill>
                <a:schemeClr val="tx1"/>
              </a:solidFill>
            </a:endParaRPr>
          </a:p>
          <a:p>
            <a:r>
              <a:rPr lang="tr-TR" sz="1200" dirty="0" smtClean="0">
                <a:solidFill>
                  <a:schemeClr val="tx1"/>
                </a:solidFill>
              </a:rPr>
              <a:t>(*) Yoksulluk sınırını medyan gelirin %50'si olarak aldığımızda kentlerde %27.6 olan yoksulluk açığı, kırda %38.5'e erişmekte. Bu da kır ile kent arasında yoksulluk açısından sadece oransal bir fark olmadığını, </a:t>
            </a:r>
            <a:r>
              <a:rPr lang="tr-TR" sz="1200" b="1" u="sng" dirty="0" smtClean="0">
                <a:solidFill>
                  <a:schemeClr val="tx1"/>
                </a:solidFill>
              </a:rPr>
              <a:t>kırda yaşanan yoksulluğun kenttekinden daha daha derin yaşandığını </a:t>
            </a:r>
            <a:r>
              <a:rPr lang="tr-TR" sz="1200" dirty="0" smtClean="0">
                <a:solidFill>
                  <a:schemeClr val="tx1"/>
                </a:solidFill>
              </a:rPr>
              <a:t>gösterir. Başka bir şekilde ifade edersek,  kırdaki yoksullar kentteki yoksullara göre belirlenen yoksulluk çizgisinin çok daha altında yoğunlaşmaktadır</a:t>
            </a:r>
          </a:p>
          <a:p>
            <a:endParaRPr lang="tr-TR" sz="1200" dirty="0">
              <a:solidFill>
                <a:schemeClr val="tx1"/>
              </a:solidFill>
            </a:endParaRPr>
          </a:p>
        </p:txBody>
      </p:sp>
      <p:graphicFrame>
        <p:nvGraphicFramePr>
          <p:cNvPr id="36" name="Chart 35"/>
          <p:cNvGraphicFramePr/>
          <p:nvPr/>
        </p:nvGraphicFramePr>
        <p:xfrm>
          <a:off x="2627784" y="1700808"/>
          <a:ext cx="3312368" cy="2235696"/>
        </p:xfrm>
        <a:graphic>
          <a:graphicData uri="http://schemas.openxmlformats.org/drawingml/2006/chart">
            <c:chart xmlns:c="http://schemas.openxmlformats.org/drawingml/2006/chart" xmlns:r="http://schemas.openxmlformats.org/officeDocument/2006/relationships" r:id="rId6"/>
          </a:graphicData>
        </a:graphic>
      </p:graphicFrame>
      <p:sp>
        <p:nvSpPr>
          <p:cNvPr id="37" name="TextBox 36"/>
          <p:cNvSpPr txBox="1"/>
          <p:nvPr/>
        </p:nvSpPr>
        <p:spPr>
          <a:xfrm>
            <a:off x="2699792" y="1268760"/>
            <a:ext cx="3131840" cy="523220"/>
          </a:xfrm>
          <a:prstGeom prst="rect">
            <a:avLst/>
          </a:prstGeom>
          <a:noFill/>
        </p:spPr>
        <p:txBody>
          <a:bodyPr wrap="square" rtlCol="0">
            <a:spAutoFit/>
          </a:bodyPr>
          <a:lstStyle/>
          <a:p>
            <a:pPr algn="ctr"/>
            <a:r>
              <a:rPr lang="tr-TR" sz="1400" b="1" dirty="0" smtClean="0"/>
              <a:t>Türkiye </a:t>
            </a:r>
            <a:r>
              <a:rPr lang="tr-TR" sz="1400" b="1" dirty="0" smtClean="0">
                <a:solidFill>
                  <a:schemeClr val="accent1"/>
                </a:solidFill>
              </a:rPr>
              <a:t>YOKSUL</a:t>
            </a:r>
            <a:r>
              <a:rPr lang="tr-TR" sz="1400" b="1" dirty="0" smtClean="0"/>
              <a:t> Nüfus </a:t>
            </a:r>
          </a:p>
          <a:p>
            <a:pPr algn="ctr"/>
            <a:r>
              <a:rPr lang="tr-TR" sz="1400" b="1" dirty="0" smtClean="0"/>
              <a:t>Oranı</a:t>
            </a:r>
            <a:endParaRPr lang="tr-TR" sz="1400" b="1" dirty="0"/>
          </a:p>
        </p:txBody>
      </p:sp>
      <p:sp>
        <p:nvSpPr>
          <p:cNvPr id="38" name="Line Callout 3 (Accent Bar) 37"/>
          <p:cNvSpPr/>
          <p:nvPr/>
        </p:nvSpPr>
        <p:spPr>
          <a:xfrm>
            <a:off x="6156176" y="2310243"/>
            <a:ext cx="1296144" cy="1080120"/>
          </a:xfrm>
          <a:prstGeom prst="accentCallout3">
            <a:avLst>
              <a:gd name="adj1" fmla="val 18750"/>
              <a:gd name="adj2" fmla="val -8333"/>
              <a:gd name="adj3" fmla="val 18750"/>
              <a:gd name="adj4" fmla="val -16667"/>
              <a:gd name="adj5" fmla="val 103577"/>
              <a:gd name="adj6" fmla="val -36540"/>
              <a:gd name="adj7" fmla="val 171388"/>
              <a:gd name="adj8" fmla="val -19262"/>
            </a:avLst>
          </a:pr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9" name="Line Callout 3 (Accent Bar) 38"/>
          <p:cNvSpPr/>
          <p:nvPr/>
        </p:nvSpPr>
        <p:spPr>
          <a:xfrm flipH="1">
            <a:off x="7215804" y="2276872"/>
            <a:ext cx="855712" cy="1080120"/>
          </a:xfrm>
          <a:prstGeom prst="accentCallout3">
            <a:avLst>
              <a:gd name="adj1" fmla="val 18750"/>
              <a:gd name="adj2" fmla="val -8333"/>
              <a:gd name="adj3" fmla="val 18750"/>
              <a:gd name="adj4" fmla="val -16667"/>
              <a:gd name="adj5" fmla="val 102385"/>
              <a:gd name="adj6" fmla="val -49062"/>
              <a:gd name="adj7" fmla="val 171388"/>
              <a:gd name="adj8" fmla="val -19262"/>
            </a:avLst>
          </a:pr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0" name="TextBox 39"/>
          <p:cNvSpPr txBox="1"/>
          <p:nvPr/>
        </p:nvSpPr>
        <p:spPr>
          <a:xfrm>
            <a:off x="4139952" y="1916832"/>
            <a:ext cx="1296144" cy="738664"/>
          </a:xfrm>
          <a:prstGeom prst="rect">
            <a:avLst/>
          </a:prstGeom>
          <a:noFill/>
        </p:spPr>
        <p:txBody>
          <a:bodyPr wrap="square" rtlCol="0">
            <a:spAutoFit/>
          </a:bodyPr>
          <a:lstStyle/>
          <a:p>
            <a:pPr algn="ctr"/>
            <a:r>
              <a:rPr lang="tr-TR" sz="1400" b="1" dirty="0" smtClean="0"/>
              <a:t>YOKSUL %18.2 </a:t>
            </a:r>
          </a:p>
          <a:p>
            <a:pPr algn="ctr"/>
            <a:r>
              <a:rPr lang="tr-TR" sz="1400" b="1" dirty="0" smtClean="0"/>
              <a:t>(13 MİLYON)</a:t>
            </a:r>
            <a:endParaRPr lang="tr-TR" sz="1400" b="1" dirty="0"/>
          </a:p>
        </p:txBody>
      </p:sp>
      <p:sp>
        <p:nvSpPr>
          <p:cNvPr id="41" name="TextBox 40"/>
          <p:cNvSpPr txBox="1"/>
          <p:nvPr/>
        </p:nvSpPr>
        <p:spPr>
          <a:xfrm>
            <a:off x="6012160" y="2780928"/>
            <a:ext cx="1296144" cy="738664"/>
          </a:xfrm>
          <a:prstGeom prst="rect">
            <a:avLst/>
          </a:prstGeom>
          <a:noFill/>
        </p:spPr>
        <p:txBody>
          <a:bodyPr wrap="square" rtlCol="0">
            <a:spAutoFit/>
          </a:bodyPr>
          <a:lstStyle/>
          <a:p>
            <a:pPr algn="ctr"/>
            <a:r>
              <a:rPr lang="tr-TR" sz="1400" b="1" dirty="0" smtClean="0"/>
              <a:t>KIR </a:t>
            </a:r>
          </a:p>
          <a:p>
            <a:pPr algn="ctr"/>
            <a:r>
              <a:rPr lang="tr-TR" sz="1400" b="1" dirty="0" smtClean="0"/>
              <a:t>%55 </a:t>
            </a:r>
          </a:p>
          <a:p>
            <a:pPr algn="ctr"/>
            <a:endParaRPr lang="tr-TR" sz="1400" b="1" dirty="0"/>
          </a:p>
        </p:txBody>
      </p:sp>
      <p:sp>
        <p:nvSpPr>
          <p:cNvPr id="42" name="TextBox 41"/>
          <p:cNvSpPr txBox="1"/>
          <p:nvPr/>
        </p:nvSpPr>
        <p:spPr>
          <a:xfrm>
            <a:off x="6876256" y="2402304"/>
            <a:ext cx="1296144" cy="738664"/>
          </a:xfrm>
          <a:prstGeom prst="rect">
            <a:avLst/>
          </a:prstGeom>
          <a:noFill/>
        </p:spPr>
        <p:txBody>
          <a:bodyPr wrap="square" rtlCol="0">
            <a:spAutoFit/>
          </a:bodyPr>
          <a:lstStyle/>
          <a:p>
            <a:pPr algn="ctr"/>
            <a:r>
              <a:rPr lang="tr-TR" sz="1400" b="1" dirty="0" smtClean="0"/>
              <a:t>KENT</a:t>
            </a:r>
          </a:p>
          <a:p>
            <a:pPr algn="ctr"/>
            <a:r>
              <a:rPr lang="tr-TR" sz="1400" b="1" dirty="0" smtClean="0"/>
              <a:t>%45 </a:t>
            </a:r>
          </a:p>
          <a:p>
            <a:pPr algn="ctr"/>
            <a:endParaRPr lang="tr-TR" sz="1400" b="1" dirty="0"/>
          </a:p>
        </p:txBody>
      </p:sp>
      <p:sp>
        <p:nvSpPr>
          <p:cNvPr id="43" name="TextBox 42"/>
          <p:cNvSpPr txBox="1"/>
          <p:nvPr/>
        </p:nvSpPr>
        <p:spPr>
          <a:xfrm>
            <a:off x="1475656" y="1988840"/>
            <a:ext cx="1296144" cy="738664"/>
          </a:xfrm>
          <a:prstGeom prst="rect">
            <a:avLst/>
          </a:prstGeom>
          <a:noFill/>
        </p:spPr>
        <p:txBody>
          <a:bodyPr wrap="square" rtlCol="0">
            <a:spAutoFit/>
          </a:bodyPr>
          <a:lstStyle/>
          <a:p>
            <a:pPr algn="ctr"/>
            <a:r>
              <a:rPr lang="tr-TR" sz="1400" b="1" dirty="0" smtClean="0"/>
              <a:t>KIR %32</a:t>
            </a:r>
          </a:p>
          <a:p>
            <a:pPr algn="ctr"/>
            <a:r>
              <a:rPr lang="tr-TR" sz="1400" b="1" dirty="0" smtClean="0"/>
              <a:t>(23 MİLYON) </a:t>
            </a:r>
          </a:p>
          <a:p>
            <a:pPr algn="ctr"/>
            <a:endParaRPr lang="tr-TR" sz="1400" b="1" dirty="0"/>
          </a:p>
        </p:txBody>
      </p:sp>
      <p:sp>
        <p:nvSpPr>
          <p:cNvPr id="44" name="TextBox 43"/>
          <p:cNvSpPr txBox="1"/>
          <p:nvPr/>
        </p:nvSpPr>
        <p:spPr>
          <a:xfrm>
            <a:off x="467544" y="2708920"/>
            <a:ext cx="1440160" cy="738664"/>
          </a:xfrm>
          <a:prstGeom prst="rect">
            <a:avLst/>
          </a:prstGeom>
          <a:noFill/>
        </p:spPr>
        <p:txBody>
          <a:bodyPr wrap="square" rtlCol="0">
            <a:spAutoFit/>
          </a:bodyPr>
          <a:lstStyle/>
          <a:p>
            <a:pPr algn="ctr"/>
            <a:r>
              <a:rPr lang="tr-TR" sz="1400" b="1" dirty="0" smtClean="0"/>
              <a:t>KENT %68</a:t>
            </a:r>
          </a:p>
          <a:p>
            <a:pPr algn="ctr"/>
            <a:r>
              <a:rPr lang="tr-TR" sz="1400" b="1" dirty="0" smtClean="0"/>
              <a:t>(48.5 MİLYON) </a:t>
            </a:r>
          </a:p>
          <a:p>
            <a:pPr algn="ctr"/>
            <a:endParaRPr lang="tr-TR" sz="1400" b="1" dirty="0"/>
          </a:p>
        </p:txBody>
      </p:sp>
      <p:sp>
        <p:nvSpPr>
          <p:cNvPr id="45" name="TextBox 39"/>
          <p:cNvSpPr txBox="1"/>
          <p:nvPr/>
        </p:nvSpPr>
        <p:spPr>
          <a:xfrm>
            <a:off x="4716016" y="5517232"/>
            <a:ext cx="1800200"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tr-TR" sz="1400" b="1" dirty="0" smtClean="0"/>
              <a:t>KIRDA </a:t>
            </a:r>
          </a:p>
          <a:p>
            <a:r>
              <a:rPr lang="tr-TR" sz="1400" b="1" dirty="0" smtClean="0"/>
              <a:t>YOKSULLUK </a:t>
            </a:r>
          </a:p>
          <a:p>
            <a:r>
              <a:rPr lang="tr-TR" sz="1400" b="1" dirty="0" smtClean="0"/>
              <a:t>AÇIĞI: %38.5</a:t>
            </a:r>
            <a:endParaRPr lang="tr-TR" sz="1400" b="1" dirty="0"/>
          </a:p>
        </p:txBody>
      </p:sp>
      <p:sp>
        <p:nvSpPr>
          <p:cNvPr id="46" name="TextBox 39"/>
          <p:cNvSpPr txBox="1"/>
          <p:nvPr/>
        </p:nvSpPr>
        <p:spPr>
          <a:xfrm>
            <a:off x="6804248" y="5517232"/>
            <a:ext cx="1800200"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tr-TR" sz="1400" b="1" dirty="0" smtClean="0"/>
              <a:t>KENTTE</a:t>
            </a:r>
          </a:p>
          <a:p>
            <a:r>
              <a:rPr lang="tr-TR" sz="1400" b="1" dirty="0" smtClean="0"/>
              <a:t>YOKSULLUK </a:t>
            </a:r>
          </a:p>
          <a:p>
            <a:r>
              <a:rPr lang="tr-TR" sz="1400" b="1" dirty="0" smtClean="0"/>
              <a:t>AÇIĞI: %27.6</a:t>
            </a:r>
            <a:endParaRPr lang="tr-TR" sz="1400" b="1" dirty="0"/>
          </a:p>
        </p:txBody>
      </p:sp>
      <p:sp>
        <p:nvSpPr>
          <p:cNvPr id="23" name="Title 1"/>
          <p:cNvSpPr>
            <a:spLocks noGrp="1"/>
          </p:cNvSpPr>
          <p:nvPr>
            <p:ph type="title"/>
          </p:nvPr>
        </p:nvSpPr>
        <p:spPr>
          <a:xfrm>
            <a:off x="457200" y="152400"/>
            <a:ext cx="8229600" cy="990600"/>
          </a:xfrm>
        </p:spPr>
        <p:txBody>
          <a:bodyPr>
            <a:normAutofit/>
          </a:bodyPr>
          <a:lstStyle/>
          <a:p>
            <a:r>
              <a:rPr lang="tr-TR" sz="2800" dirty="0" smtClean="0"/>
              <a:t>Kentteki ve Kırdaki Yoksullar</a:t>
            </a:r>
            <a:endParaRPr lang="tr-TR" sz="2800" dirty="0"/>
          </a:p>
        </p:txBody>
      </p:sp>
      <p:sp>
        <p:nvSpPr>
          <p:cNvPr id="22" name="Rectangle 21"/>
          <p:cNvSpPr/>
          <p:nvPr/>
        </p:nvSpPr>
        <p:spPr>
          <a:xfrm>
            <a:off x="5184576" y="406405"/>
            <a:ext cx="3707904" cy="646331"/>
          </a:xfrm>
          <a:prstGeom prst="rect">
            <a:avLst/>
          </a:prstGeom>
        </p:spPr>
        <p:txBody>
          <a:bodyPr wrap="square">
            <a:spAutoFit/>
          </a:bodyPr>
          <a:lstStyle/>
          <a:p>
            <a:r>
              <a:rPr lang="tr-TR" sz="1200" dirty="0" smtClean="0"/>
              <a:t>(*) Yoksulluk açığı, yoksul nüfusun yoksulluk sınırından ne kadar uzakta olduğuna dair bir derece vermekte ve bu anlamda da yoksulluğun derinliğini ifade etmektedir. </a:t>
            </a:r>
            <a:endParaRPr lang="tr-TR"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196752"/>
            <a:ext cx="8229600" cy="409600"/>
          </a:xfrm>
        </p:spPr>
        <p:txBody>
          <a:bodyPr>
            <a:normAutofit/>
          </a:bodyPr>
          <a:lstStyle/>
          <a:p>
            <a:r>
              <a:rPr lang="tr-TR" sz="1600" dirty="0" smtClean="0"/>
              <a:t>Gelir dağılımına göre Kent ve Kır</a:t>
            </a:r>
            <a:endParaRPr lang="tr-TR" sz="1600" dirty="0"/>
          </a:p>
        </p:txBody>
      </p:sp>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5" name="Title 1"/>
          <p:cNvSpPr>
            <a:spLocks noGrp="1"/>
          </p:cNvSpPr>
          <p:nvPr>
            <p:ph type="title"/>
          </p:nvPr>
        </p:nvSpPr>
        <p:spPr>
          <a:xfrm>
            <a:off x="457200" y="152400"/>
            <a:ext cx="8229600" cy="990600"/>
          </a:xfrm>
        </p:spPr>
        <p:txBody>
          <a:bodyPr>
            <a:normAutofit/>
          </a:bodyPr>
          <a:lstStyle/>
          <a:p>
            <a:r>
              <a:rPr lang="tr-TR" sz="2800" dirty="0" smtClean="0"/>
              <a:t>Kentteki ve Kırdaki Yoksullar</a:t>
            </a:r>
            <a:endParaRPr lang="tr-TR" sz="2800" dirty="0"/>
          </a:p>
        </p:txBody>
      </p:sp>
      <p:graphicFrame>
        <p:nvGraphicFramePr>
          <p:cNvPr id="6" name="Chart 5"/>
          <p:cNvGraphicFramePr/>
          <p:nvPr/>
        </p:nvGraphicFramePr>
        <p:xfrm>
          <a:off x="323528" y="1412776"/>
          <a:ext cx="8420100" cy="1847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23528" y="3140968"/>
          <a:ext cx="8420100" cy="14668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323528" y="4509120"/>
          <a:ext cx="8477250" cy="1800225"/>
        </p:xfrm>
        <a:graphic>
          <a:graphicData uri="http://schemas.openxmlformats.org/drawingml/2006/chart">
            <c:chart xmlns:c="http://schemas.openxmlformats.org/drawingml/2006/chart" xmlns:r="http://schemas.openxmlformats.org/officeDocument/2006/relationships" r:id="rId4"/>
          </a:graphicData>
        </a:graphic>
      </p:graphicFrame>
      <p:cxnSp>
        <p:nvCxnSpPr>
          <p:cNvPr id="15" name="Straight Connector 14"/>
          <p:cNvCxnSpPr/>
          <p:nvPr/>
        </p:nvCxnSpPr>
        <p:spPr>
          <a:xfrm flipV="1">
            <a:off x="1763688" y="1556792"/>
            <a:ext cx="0" cy="4248472"/>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580112" y="1786442"/>
            <a:ext cx="3096344" cy="307777"/>
          </a:xfrm>
          <a:prstGeom prst="rect">
            <a:avLst/>
          </a:prstGeom>
          <a:noFill/>
        </p:spPr>
        <p:txBody>
          <a:bodyPr wrap="square" rtlCol="0">
            <a:spAutoFit/>
          </a:bodyPr>
          <a:lstStyle/>
          <a:p>
            <a:pPr algn="ctr"/>
            <a:r>
              <a:rPr lang="tr-TR" sz="1400" b="1" dirty="0" smtClean="0"/>
              <a:t>Fert Gelir Dağılımı (Tüm Türkiye)</a:t>
            </a:r>
            <a:endParaRPr lang="tr-TR" sz="1400" b="1" dirty="0"/>
          </a:p>
        </p:txBody>
      </p:sp>
      <p:sp>
        <p:nvSpPr>
          <p:cNvPr id="17" name="TextBox 16"/>
          <p:cNvSpPr txBox="1"/>
          <p:nvPr/>
        </p:nvSpPr>
        <p:spPr>
          <a:xfrm>
            <a:off x="5423217" y="3298610"/>
            <a:ext cx="3096344" cy="307777"/>
          </a:xfrm>
          <a:prstGeom prst="rect">
            <a:avLst/>
          </a:prstGeom>
          <a:noFill/>
        </p:spPr>
        <p:txBody>
          <a:bodyPr wrap="square" rtlCol="0">
            <a:spAutoFit/>
          </a:bodyPr>
          <a:lstStyle/>
          <a:p>
            <a:pPr algn="ctr"/>
            <a:r>
              <a:rPr lang="tr-TR" sz="1400" b="1" dirty="0" smtClean="0"/>
              <a:t>Kent</a:t>
            </a:r>
            <a:endParaRPr lang="tr-TR" sz="1400" b="1" dirty="0"/>
          </a:p>
        </p:txBody>
      </p:sp>
      <p:sp>
        <p:nvSpPr>
          <p:cNvPr id="18" name="TextBox 17"/>
          <p:cNvSpPr txBox="1"/>
          <p:nvPr/>
        </p:nvSpPr>
        <p:spPr>
          <a:xfrm>
            <a:off x="5436096" y="4607633"/>
            <a:ext cx="3096344" cy="307777"/>
          </a:xfrm>
          <a:prstGeom prst="rect">
            <a:avLst/>
          </a:prstGeom>
          <a:noFill/>
        </p:spPr>
        <p:txBody>
          <a:bodyPr wrap="square" rtlCol="0">
            <a:spAutoFit/>
          </a:bodyPr>
          <a:lstStyle/>
          <a:p>
            <a:pPr algn="ctr"/>
            <a:r>
              <a:rPr lang="tr-TR" sz="1400" b="1" dirty="0" smtClean="0"/>
              <a:t>Kır</a:t>
            </a:r>
            <a:endParaRPr lang="tr-TR" sz="1400" b="1" dirty="0"/>
          </a:p>
        </p:txBody>
      </p:sp>
      <p:sp>
        <p:nvSpPr>
          <p:cNvPr id="19" name="Rectangle 18"/>
          <p:cNvSpPr/>
          <p:nvPr/>
        </p:nvSpPr>
        <p:spPr>
          <a:xfrm>
            <a:off x="4716016" y="4869161"/>
            <a:ext cx="3816424" cy="936103"/>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smtClean="0">
                <a:solidFill>
                  <a:schemeClr val="tx1"/>
                </a:solidFill>
              </a:rPr>
              <a:t>Şekillerde en belirgin olarak göze çarpan kırsal kesimde sadece gelir düzeyinin düşük olması değil, dağılımının da büyük farklılık göstermesidir.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467545" y="2780933"/>
          <a:ext cx="8208911" cy="3456379"/>
        </p:xfrm>
        <a:graphic>
          <a:graphicData uri="http://schemas.openxmlformats.org/drawingml/2006/table">
            <a:tbl>
              <a:tblPr>
                <a:tableStyleId>{6E25E649-3F16-4E02-A733-19D2CDBF48F0}</a:tableStyleId>
              </a:tblPr>
              <a:tblGrid>
                <a:gridCol w="2503565"/>
                <a:gridCol w="820613"/>
                <a:gridCol w="934664"/>
                <a:gridCol w="1052425"/>
                <a:gridCol w="859557"/>
                <a:gridCol w="934664"/>
                <a:gridCol w="1103423"/>
              </a:tblGrid>
              <a:tr h="371531">
                <a:tc>
                  <a:txBody>
                    <a:bodyPr/>
                    <a:lstStyle/>
                    <a:p>
                      <a:endParaRPr lang="tr-TR" sz="800" dirty="0">
                        <a:latin typeface="Calibri"/>
                        <a:ea typeface="Times New Roman"/>
                      </a:endParaRPr>
                    </a:p>
                  </a:txBody>
                  <a:tcPr marL="31285" marR="31285" marT="0" marB="0" anchor="b"/>
                </a:tc>
                <a:tc gridSpan="3">
                  <a:txBody>
                    <a:bodyPr/>
                    <a:lstStyle/>
                    <a:p>
                      <a:pPr algn="ctr">
                        <a:spcAft>
                          <a:spcPts val="0"/>
                        </a:spcAft>
                      </a:pPr>
                      <a:r>
                        <a:rPr lang="tr-TR" sz="1400" dirty="0"/>
                        <a:t>6+ yaş</a:t>
                      </a:r>
                      <a:endParaRPr lang="tr-TR" sz="1400" dirty="0">
                        <a:latin typeface="+mj-lt"/>
                        <a:ea typeface="Calibri"/>
                        <a:cs typeface="Times New Roman"/>
                      </a:endParaRPr>
                    </a:p>
                  </a:txBody>
                  <a:tcPr marL="31285" marR="31285" marT="0" marB="0" anchor="b"/>
                </a:tc>
                <a:tc hMerge="1">
                  <a:txBody>
                    <a:bodyPr/>
                    <a:lstStyle/>
                    <a:p>
                      <a:endParaRPr lang="tr-TR"/>
                    </a:p>
                  </a:txBody>
                  <a:tcPr/>
                </a:tc>
                <a:tc hMerge="1">
                  <a:txBody>
                    <a:bodyPr/>
                    <a:lstStyle/>
                    <a:p>
                      <a:endParaRPr lang="tr-TR"/>
                    </a:p>
                  </a:txBody>
                  <a:tcPr/>
                </a:tc>
                <a:tc gridSpan="3">
                  <a:txBody>
                    <a:bodyPr/>
                    <a:lstStyle/>
                    <a:p>
                      <a:pPr algn="ctr">
                        <a:spcAft>
                          <a:spcPts val="0"/>
                        </a:spcAft>
                      </a:pPr>
                      <a:r>
                        <a:rPr lang="tr-TR" sz="1400"/>
                        <a:t>Hane reisleri</a:t>
                      </a:r>
                      <a:endParaRPr lang="tr-TR" sz="1400">
                        <a:latin typeface="+mj-lt"/>
                        <a:ea typeface="Calibri"/>
                        <a:cs typeface="Times New Roman"/>
                      </a:endParaRPr>
                    </a:p>
                  </a:txBody>
                  <a:tcPr marL="31285" marR="31285" marT="0" marB="0" anchor="b"/>
                </a:tc>
                <a:tc hMerge="1">
                  <a:txBody>
                    <a:bodyPr/>
                    <a:lstStyle/>
                    <a:p>
                      <a:endParaRPr lang="tr-TR"/>
                    </a:p>
                  </a:txBody>
                  <a:tcPr/>
                </a:tc>
                <a:tc hMerge="1">
                  <a:txBody>
                    <a:bodyPr/>
                    <a:lstStyle/>
                    <a:p>
                      <a:endParaRPr lang="tr-TR"/>
                    </a:p>
                  </a:txBody>
                  <a:tcPr/>
                </a:tc>
              </a:tr>
              <a:tr h="653741">
                <a:tc>
                  <a:txBody>
                    <a:bodyPr/>
                    <a:lstStyle/>
                    <a:p>
                      <a:endParaRPr lang="tr-TR" sz="1400" dirty="0">
                        <a:latin typeface="+mj-lt"/>
                        <a:ea typeface="Times New Roman"/>
                      </a:endParaRPr>
                    </a:p>
                  </a:txBody>
                  <a:tcPr marL="31285" marR="31285" marT="0" marB="0" anchor="b"/>
                </a:tc>
                <a:tc>
                  <a:txBody>
                    <a:bodyPr/>
                    <a:lstStyle/>
                    <a:p>
                      <a:pPr algn="ctr">
                        <a:spcAft>
                          <a:spcPts val="0"/>
                        </a:spcAft>
                      </a:pPr>
                      <a:r>
                        <a:rPr lang="tr-TR" sz="1400" dirty="0"/>
                        <a:t>Türkiye geneli</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a:t>Yoksullar</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a:t>Yoksulluk oranı</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a:t>Türkiye geneli</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a:t>Yoksullar</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Yoksulluk oranı</a:t>
                      </a:r>
                      <a:endParaRPr lang="tr-TR" sz="1400">
                        <a:latin typeface="+mj-lt"/>
                        <a:ea typeface="Calibri"/>
                        <a:cs typeface="Times New Roman"/>
                      </a:endParaRPr>
                    </a:p>
                  </a:txBody>
                  <a:tcPr marL="31285" marR="31285" marT="0" marB="0" anchor="b"/>
                </a:tc>
              </a:tr>
              <a:tr h="347301">
                <a:tc>
                  <a:txBody>
                    <a:bodyPr/>
                    <a:lstStyle/>
                    <a:p>
                      <a:pPr algn="just">
                        <a:spcAft>
                          <a:spcPts val="0"/>
                        </a:spcAft>
                      </a:pPr>
                      <a:r>
                        <a:rPr lang="tr-TR" sz="1400" dirty="0"/>
                        <a:t>Okur yazar olmayanlar</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10.0</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21.2</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a:t>36.8</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a:t>6.3</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19.4</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41.9</a:t>
                      </a:r>
                      <a:endParaRPr lang="tr-TR" sz="1400">
                        <a:latin typeface="+mj-lt"/>
                        <a:ea typeface="Calibri"/>
                        <a:cs typeface="Times New Roman"/>
                      </a:endParaRPr>
                    </a:p>
                  </a:txBody>
                  <a:tcPr marL="31285" marR="31285" marT="0" marB="0" anchor="ctr"/>
                </a:tc>
              </a:tr>
              <a:tr h="347301">
                <a:tc>
                  <a:txBody>
                    <a:bodyPr/>
                    <a:lstStyle/>
                    <a:p>
                      <a:pPr algn="just">
                        <a:spcAft>
                          <a:spcPts val="0"/>
                        </a:spcAft>
                      </a:pPr>
                      <a:r>
                        <a:rPr lang="tr-TR" sz="1400"/>
                        <a:t>Okur yazar diplomasız</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22.6</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36.5</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28.1</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5.4</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12.8</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32.0</a:t>
                      </a:r>
                      <a:endParaRPr lang="tr-TR" sz="1400">
                        <a:latin typeface="+mj-lt"/>
                        <a:ea typeface="Calibri"/>
                        <a:cs typeface="Times New Roman"/>
                      </a:endParaRPr>
                    </a:p>
                  </a:txBody>
                  <a:tcPr marL="31285" marR="31285" marT="0" marB="0" anchor="ctr"/>
                </a:tc>
              </a:tr>
              <a:tr h="347301">
                <a:tc>
                  <a:txBody>
                    <a:bodyPr/>
                    <a:lstStyle/>
                    <a:p>
                      <a:pPr algn="just">
                        <a:spcAft>
                          <a:spcPts val="0"/>
                        </a:spcAft>
                      </a:pPr>
                      <a:r>
                        <a:rPr lang="tr-TR" sz="1400"/>
                        <a:t>İlkokul+ilköğretim</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39.0</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33.9</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a:t>15.1</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47.3</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54.7</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15.7</a:t>
                      </a:r>
                      <a:endParaRPr lang="tr-TR" sz="1400">
                        <a:latin typeface="+mj-lt"/>
                        <a:ea typeface="Calibri"/>
                        <a:cs typeface="Times New Roman"/>
                      </a:endParaRPr>
                    </a:p>
                  </a:txBody>
                  <a:tcPr marL="31285" marR="31285" marT="0" marB="0" anchor="ctr"/>
                </a:tc>
              </a:tr>
              <a:tr h="347301">
                <a:tc>
                  <a:txBody>
                    <a:bodyPr/>
                    <a:lstStyle/>
                    <a:p>
                      <a:pPr algn="just">
                        <a:spcAft>
                          <a:spcPts val="0"/>
                        </a:spcAft>
                      </a:pPr>
                      <a:r>
                        <a:rPr lang="tr-TR" sz="1400"/>
                        <a:t>Ortaokul ve dengi</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5.9</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2.9</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8.4</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10.8</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6.9</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a:t>8.6</a:t>
                      </a:r>
                      <a:endParaRPr lang="tr-TR" sz="1400" dirty="0">
                        <a:latin typeface="+mj-lt"/>
                        <a:ea typeface="Calibri"/>
                        <a:cs typeface="Times New Roman"/>
                      </a:endParaRPr>
                    </a:p>
                  </a:txBody>
                  <a:tcPr marL="31285" marR="31285" marT="0" marB="0" anchor="ctr"/>
                </a:tc>
              </a:tr>
              <a:tr h="347301">
                <a:tc>
                  <a:txBody>
                    <a:bodyPr/>
                    <a:lstStyle/>
                    <a:p>
                      <a:pPr algn="just">
                        <a:spcAft>
                          <a:spcPts val="0"/>
                        </a:spcAft>
                      </a:pPr>
                      <a:r>
                        <a:rPr lang="tr-TR" sz="1400"/>
                        <a:t>Lise</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15.5</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5.1</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5.7</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18.2</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5.8</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4.4</a:t>
                      </a:r>
                      <a:endParaRPr lang="tr-TR" sz="1400" dirty="0">
                        <a:latin typeface="+mj-lt"/>
                        <a:ea typeface="Calibri"/>
                        <a:cs typeface="Times New Roman"/>
                      </a:endParaRPr>
                    </a:p>
                  </a:txBody>
                  <a:tcPr marL="31285" marR="31285" marT="0" marB="0" anchor="ctr"/>
                </a:tc>
              </a:tr>
              <a:tr h="347301">
                <a:tc>
                  <a:txBody>
                    <a:bodyPr/>
                    <a:lstStyle/>
                    <a:p>
                      <a:pPr algn="just">
                        <a:spcAft>
                          <a:spcPts val="0"/>
                        </a:spcAft>
                      </a:pPr>
                      <a:r>
                        <a:rPr lang="tr-TR" sz="1400"/>
                        <a:t>Üniversite</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7.0</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0.4</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0.9</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11.9</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0.3</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0.4</a:t>
                      </a:r>
                      <a:endParaRPr lang="tr-TR" sz="1400" dirty="0">
                        <a:latin typeface="+mj-lt"/>
                        <a:ea typeface="Calibri"/>
                        <a:cs typeface="Times New Roman"/>
                      </a:endParaRPr>
                    </a:p>
                  </a:txBody>
                  <a:tcPr marL="31285" marR="31285" marT="0" marB="0" anchor="ctr"/>
                </a:tc>
              </a:tr>
              <a:tr h="347301">
                <a:tc>
                  <a:txBody>
                    <a:bodyPr/>
                    <a:lstStyle/>
                    <a:p>
                      <a:pPr algn="just">
                        <a:spcAft>
                          <a:spcPts val="0"/>
                        </a:spcAft>
                      </a:pPr>
                      <a:r>
                        <a:rPr lang="tr-TR" sz="1400" dirty="0"/>
                        <a:t>Toplam/ ortalama</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a:t>100.0</a:t>
                      </a:r>
                      <a:endParaRPr lang="tr-TR" sz="1400">
                        <a:latin typeface="+mj-lt"/>
                        <a:ea typeface="Calibri"/>
                        <a:cs typeface="Times New Roman"/>
                      </a:endParaRPr>
                    </a:p>
                  </a:txBody>
                  <a:tcPr marL="31285" marR="31285" marT="0" marB="0" anchor="ctr"/>
                </a:tc>
                <a:tc>
                  <a:txBody>
                    <a:bodyPr/>
                    <a:lstStyle/>
                    <a:p>
                      <a:pPr algn="ctr">
                        <a:spcAft>
                          <a:spcPts val="0"/>
                        </a:spcAft>
                      </a:pPr>
                      <a:r>
                        <a:rPr lang="tr-TR" sz="1400"/>
                        <a:t>100.0</a:t>
                      </a:r>
                      <a:endParaRPr lang="tr-TR" sz="1400">
                        <a:latin typeface="+mj-lt"/>
                        <a:ea typeface="Calibri"/>
                        <a:cs typeface="Times New Roman"/>
                      </a:endParaRPr>
                    </a:p>
                  </a:txBody>
                  <a:tcPr marL="31285" marR="31285" marT="0" marB="0" anchor="b"/>
                </a:tc>
                <a:tc>
                  <a:txBody>
                    <a:bodyPr/>
                    <a:lstStyle/>
                    <a:p>
                      <a:pPr algn="ctr">
                        <a:spcAft>
                          <a:spcPts val="0"/>
                        </a:spcAft>
                      </a:pPr>
                      <a:r>
                        <a:rPr lang="tr-TR" sz="1400"/>
                        <a:t>17.4</a:t>
                      </a:r>
                      <a:r>
                        <a:rPr lang="tr-TR" sz="1400" baseline="30000"/>
                        <a:t>*</a:t>
                      </a:r>
                      <a:endParaRPr lang="tr-TR" sz="1400">
                        <a:latin typeface="+mj-lt"/>
                        <a:ea typeface="Calibri"/>
                        <a:cs typeface="Times New Roman"/>
                      </a:endParaRPr>
                    </a:p>
                  </a:txBody>
                  <a:tcPr marL="31285" marR="31285" marT="0" marB="0" anchor="b"/>
                </a:tc>
                <a:tc>
                  <a:txBody>
                    <a:bodyPr/>
                    <a:lstStyle/>
                    <a:p>
                      <a:pPr algn="ctr">
                        <a:spcAft>
                          <a:spcPts val="0"/>
                        </a:spcAft>
                      </a:pPr>
                      <a:r>
                        <a:rPr lang="tr-TR" sz="1400" dirty="0"/>
                        <a:t>100.0</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a:t>100.0</a:t>
                      </a:r>
                      <a:endParaRPr lang="tr-TR" sz="1400" dirty="0">
                        <a:latin typeface="+mj-lt"/>
                        <a:ea typeface="Calibri"/>
                        <a:cs typeface="Times New Roman"/>
                      </a:endParaRPr>
                    </a:p>
                  </a:txBody>
                  <a:tcPr marL="31285" marR="31285" marT="0" marB="0" anchor="b"/>
                </a:tc>
                <a:tc>
                  <a:txBody>
                    <a:bodyPr/>
                    <a:lstStyle/>
                    <a:p>
                      <a:pPr algn="ctr">
                        <a:spcAft>
                          <a:spcPts val="0"/>
                        </a:spcAft>
                      </a:pPr>
                      <a:r>
                        <a:rPr lang="tr-TR" sz="1400" dirty="0" smtClean="0"/>
                        <a:t>13.6</a:t>
                      </a:r>
                      <a:r>
                        <a:rPr lang="tr-TR" sz="1400" baseline="30000" dirty="0" smtClean="0"/>
                        <a:t>*</a:t>
                      </a:r>
                      <a:endParaRPr lang="tr-TR" sz="1400" dirty="0">
                        <a:latin typeface="+mj-lt"/>
                        <a:ea typeface="Calibri"/>
                        <a:cs typeface="Times New Roman"/>
                      </a:endParaRPr>
                    </a:p>
                  </a:txBody>
                  <a:tcPr marL="31285" marR="31285" marT="0" marB="0" anchor="ctr"/>
                </a:tc>
              </a:tr>
            </a:tbl>
          </a:graphicData>
        </a:graphic>
      </p:graphicFrame>
      <p:sp>
        <p:nvSpPr>
          <p:cNvPr id="4" name="Footer Placeholder 3"/>
          <p:cNvSpPr>
            <a:spLocks noGrp="1"/>
          </p:cNvSpPr>
          <p:nvPr>
            <p:ph type="ftr" sz="quarter" idx="11"/>
          </p:nvPr>
        </p:nvSpPr>
        <p:spPr>
          <a:xfrm>
            <a:off x="683568" y="6381328"/>
            <a:ext cx="8064896" cy="365760"/>
          </a:xfrm>
        </p:spPr>
        <p:txBody>
          <a:bodyPr/>
          <a:lstStyle/>
          <a:p>
            <a:pPr algn="l"/>
            <a:r>
              <a:rPr lang="tr-TR" dirty="0" smtClean="0"/>
              <a:t>"Türkiye Sosyal Politikalarını Tartışıyor" Koç Üniversitesi, İstanbul / 15 Haziran 2012 / Oğuz Işık – Ela Ataç</a:t>
            </a:r>
            <a:endParaRPr lang="tr-TR" dirty="0"/>
          </a:p>
        </p:txBody>
      </p:sp>
      <p:sp>
        <p:nvSpPr>
          <p:cNvPr id="5" name="Title 1"/>
          <p:cNvSpPr>
            <a:spLocks noGrp="1"/>
          </p:cNvSpPr>
          <p:nvPr>
            <p:ph type="title"/>
          </p:nvPr>
        </p:nvSpPr>
        <p:spPr>
          <a:xfrm>
            <a:off x="457200" y="152400"/>
            <a:ext cx="8229600" cy="990600"/>
          </a:xfrm>
        </p:spPr>
        <p:txBody>
          <a:bodyPr>
            <a:normAutofit/>
          </a:bodyPr>
          <a:lstStyle/>
          <a:p>
            <a:r>
              <a:rPr lang="tr-TR" sz="2800" dirty="0" smtClean="0"/>
              <a:t>Eğitim Düzeyi – Yoksulluk İlişkisi</a:t>
            </a:r>
            <a:endParaRPr lang="tr-TR" sz="2800" dirty="0"/>
          </a:p>
        </p:txBody>
      </p:sp>
      <p:sp>
        <p:nvSpPr>
          <p:cNvPr id="7" name="Rectangle 6"/>
          <p:cNvSpPr/>
          <p:nvPr/>
        </p:nvSpPr>
        <p:spPr>
          <a:xfrm>
            <a:off x="467544" y="1268760"/>
            <a:ext cx="8208912" cy="1368152"/>
          </a:xfrm>
          <a:prstGeom prst="rect">
            <a:avLst/>
          </a:prstGeom>
          <a:solidFill>
            <a:schemeClr val="accent1">
              <a:alpha val="3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400" dirty="0" smtClean="0">
                <a:solidFill>
                  <a:schemeClr val="tx1"/>
                </a:solidFill>
              </a:rPr>
              <a:t>(*) Okuma yazma bilmeyen kesim içinde %40'lara varan yoksulluk oranı, üniversite mezunu nüfus içinde %1'e, hatta altına düşmektedir. </a:t>
            </a:r>
          </a:p>
          <a:p>
            <a:endParaRPr lang="tr-TR" sz="1400" dirty="0" smtClean="0">
              <a:solidFill>
                <a:schemeClr val="tx1"/>
              </a:solidFill>
            </a:endParaRPr>
          </a:p>
          <a:p>
            <a:r>
              <a:rPr lang="tr-TR" sz="1400" b="1" dirty="0" smtClean="0">
                <a:solidFill>
                  <a:schemeClr val="tx1"/>
                </a:solidFill>
              </a:rPr>
              <a:t>Tablo gösteriyor ki; en küçük bir eğitim bile (örneğin ilköğretim mezunu olmak), yoksulluk riskini yarı yarıya azaltabiliyor. Bu nedenle şurası çok net ki, eğitim Türkiye toplumunda yoksulluğu belirleyen temel etmenlerden birisi ve belki de yoksulluğu en net gösteren değişken.</a:t>
            </a:r>
            <a:endParaRPr lang="tr-TR" sz="1400" b="1"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1337</TotalTime>
  <Words>2646</Words>
  <Application>Microsoft Office PowerPoint</Application>
  <PresentationFormat>On-screen Show (4:3)</PresentationFormat>
  <Paragraphs>310</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Origin</vt:lpstr>
      <vt:lpstr>TÜRKİYE’DE YOKSULLUK PROFİLLERİ</vt:lpstr>
      <vt:lpstr>TÜRKİYE’DE YOKSULLUK PROFİLLERİ</vt:lpstr>
      <vt:lpstr>VERİ</vt:lpstr>
      <vt:lpstr>FARKLI YÖNTEMLERE GÖRE YOKSULLUK</vt:lpstr>
      <vt:lpstr>2008 YILI TÜRKİYE YOKSULLUK DEĞERLERİ</vt:lpstr>
      <vt:lpstr>2008 YILI TÜRKİYE’DE EŞİTSİZLİK GÖSTERGELERİ</vt:lpstr>
      <vt:lpstr>Kentteki ve Kırdaki Yoksullar</vt:lpstr>
      <vt:lpstr>Kentteki ve Kırdaki Yoksullar</vt:lpstr>
      <vt:lpstr>Eğitim Düzeyi – Yoksulluk İlişkisi</vt:lpstr>
      <vt:lpstr>İşgücü Piyasası ve Yoksulluk – Çalışmak Yeter mi?</vt:lpstr>
      <vt:lpstr>Hane Türlerine Göre Yoksulluk</vt:lpstr>
      <vt:lpstr> Yaş Gruplarına Göre Yoksulluk: Çocuk Yoksulluğu</vt:lpstr>
      <vt:lpstr> Yaş Gruplarına Göre Yoksulluk: Diplomalı İşsizlik</vt:lpstr>
      <vt:lpstr> Harcama ve Tüketim Değerlerine Göre Yoksulluk</vt:lpstr>
      <vt:lpstr>SONUÇLAR</vt:lpstr>
      <vt:lpstr>SONUÇLAR</vt:lpstr>
      <vt:lpstr>TÜRKİYE’DE YOKSULLUK PROFİLLERİ</vt:lpstr>
    </vt:vector>
  </TitlesOfParts>
  <Company>Gazi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YOKSULLUK PROFİLLERİ</dc:title>
  <dc:creator>Ela</dc:creator>
  <cp:lastModifiedBy>Ela</cp:lastModifiedBy>
  <cp:revision>120</cp:revision>
  <dcterms:created xsi:type="dcterms:W3CDTF">2012-06-07T07:05:20Z</dcterms:created>
  <dcterms:modified xsi:type="dcterms:W3CDTF">2012-06-15T04:49:08Z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-1854111434</vt:i4>
  </property>
  <property fmtid="{D5CDD505-2E9C-101B-9397-08002B2CF9AE}" pid="3" name="_NewReviewCycle">
    <vt:lpwstr/>
  </property>
  <property fmtid="{D5CDD505-2E9C-101B-9397-08002B2CF9AE}" pid="4" name="_EmailSubject">
    <vt:lpwstr>He he</vt:lpwstr>
  </property>
  <property fmtid="{D5CDD505-2E9C-101B-9397-08002B2CF9AE}" pid="5" name="_AuthorEmail">
    <vt:lpwstr>ioguz@metu.edu.tr</vt:lpwstr>
  </property>
  <property fmtid="{D5CDD505-2E9C-101B-9397-08002B2CF9AE}" pid="6" name="_AuthorEmailDisplayName">
    <vt:lpwstr>Oğuz Işık</vt:lpwstr>
  </property>
</Properties>
</file>